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6.xml" ContentType="application/vnd.openxmlformats-officedocument.drawingml.chartshapes+xml"/>
  <Override PartName="/ppt/charts/chart9.xml" ContentType="application/vnd.openxmlformats-officedocument.drawingml.chart+xml"/>
  <Override PartName="/ppt/drawings/drawing7.xml" ContentType="application/vnd.openxmlformats-officedocument.drawingml.chartshapes+xml"/>
  <Override PartName="/ppt/charts/chart10.xml" ContentType="application/vnd.openxmlformats-officedocument.drawingml.chart+xml"/>
  <Override PartName="/ppt/drawings/drawing8.xml" ContentType="application/vnd.openxmlformats-officedocument.drawingml.chartshapes+xml"/>
  <Override PartName="/ppt/charts/chart11.xml" ContentType="application/vnd.openxmlformats-officedocument.drawingml.chart+xml"/>
  <Override PartName="/ppt/drawings/drawing9.xml" ContentType="application/vnd.openxmlformats-officedocument.drawingml.chartshapes+xml"/>
  <Override PartName="/ppt/charts/chart12.xml" ContentType="application/vnd.openxmlformats-officedocument.drawingml.chart+xml"/>
  <Override PartName="/ppt/drawings/drawing10.xml" ContentType="application/vnd.openxmlformats-officedocument.drawingml.chartshapes+xml"/>
  <Override PartName="/ppt/charts/chart13.xml" ContentType="application/vnd.openxmlformats-officedocument.drawingml.chart+xml"/>
  <Override PartName="/ppt/drawings/drawing11.xml" ContentType="application/vnd.openxmlformats-officedocument.drawingml.chartshapes+xml"/>
  <Override PartName="/ppt/charts/chart14.xml" ContentType="application/vnd.openxmlformats-officedocument.drawingml.chart+xml"/>
  <Override PartName="/ppt/drawings/drawing12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8" r:id="rId3"/>
    <p:sldId id="438" r:id="rId4"/>
    <p:sldId id="406" r:id="rId5"/>
    <p:sldId id="408" r:id="rId6"/>
    <p:sldId id="428" r:id="rId7"/>
    <p:sldId id="431" r:id="rId8"/>
    <p:sldId id="265" r:id="rId9"/>
    <p:sldId id="429" r:id="rId10"/>
    <p:sldId id="427" r:id="rId11"/>
    <p:sldId id="426" r:id="rId12"/>
    <p:sldId id="360" r:id="rId13"/>
    <p:sldId id="499" r:id="rId14"/>
    <p:sldId id="458" r:id="rId15"/>
    <p:sldId id="493" r:id="rId16"/>
    <p:sldId id="494" r:id="rId17"/>
    <p:sldId id="492" r:id="rId18"/>
    <p:sldId id="477" r:id="rId19"/>
    <p:sldId id="478" r:id="rId20"/>
    <p:sldId id="479" r:id="rId21"/>
    <p:sldId id="480" r:id="rId22"/>
    <p:sldId id="482" r:id="rId23"/>
    <p:sldId id="483" r:id="rId24"/>
    <p:sldId id="484" r:id="rId25"/>
    <p:sldId id="485" r:id="rId26"/>
    <p:sldId id="453" r:id="rId27"/>
    <p:sldId id="487" r:id="rId28"/>
    <p:sldId id="461" r:id="rId29"/>
    <p:sldId id="454" r:id="rId30"/>
    <p:sldId id="497" r:id="rId31"/>
    <p:sldId id="496" r:id="rId32"/>
    <p:sldId id="286" r:id="rId33"/>
    <p:sldId id="450" r:id="rId34"/>
    <p:sldId id="457" r:id="rId35"/>
    <p:sldId id="456" r:id="rId36"/>
    <p:sldId id="489" r:id="rId37"/>
    <p:sldId id="491" r:id="rId38"/>
    <p:sldId id="498" r:id="rId39"/>
    <p:sldId id="412" r:id="rId40"/>
    <p:sldId id="405" r:id="rId41"/>
  </p:sldIdLst>
  <p:sldSz cx="9144000" cy="6858000" type="screen4x3"/>
  <p:notesSz cx="10020300" cy="68881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99FF99"/>
    <a:srgbClr val="118901"/>
    <a:srgbClr val="50447C"/>
    <a:srgbClr val="18BE02"/>
    <a:srgbClr val="2316D2"/>
    <a:srgbClr val="BE022F"/>
    <a:srgbClr val="FFFF66"/>
    <a:srgbClr val="2630FA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6" autoAdjust="0"/>
    <p:restoredTop sz="99768" autoAdjust="0"/>
  </p:normalViewPr>
  <p:slideViewPr>
    <p:cSldViewPr>
      <p:cViewPr>
        <p:scale>
          <a:sx n="100" d="100"/>
          <a:sy n="100" d="100"/>
        </p:scale>
        <p:origin x="-1944" y="-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1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package" Target="../embeddings/_____Microsoft_Excel12.xlsx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Relationship Id="rId4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3.xlsx"/><Relationship Id="rId4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4.xlsx"/><Relationship Id="rId4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5.xlsx"/><Relationship Id="rId4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7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69304369361258"/>
          <c:y val="5.4644102685406433E-2"/>
          <c:w val="0.84730695630638742"/>
          <c:h val="0.9453559074444143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Общие доходы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11890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6DE-4290-93BC-65214428B299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DE-4290-93BC-65214428B29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6DE-4290-93BC-65214428B299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Лист1!$A$2:$A$8</c:f>
              <c:strCache>
                <c:ptCount val="6"/>
                <c:pt idx="0">
                  <c:v>2021 г.</c:v>
                </c:pt>
                <c:pt idx="1">
                  <c:v>2022 г.</c:v>
                </c:pt>
                <c:pt idx="2">
                  <c:v>2023 г.</c:v>
                </c:pt>
                <c:pt idx="3">
                  <c:v>2024 г.</c:v>
                </c:pt>
                <c:pt idx="4">
                  <c:v>2025 г.</c:v>
                </c:pt>
                <c:pt idx="5">
                  <c:v>2026 г.</c:v>
                </c:pt>
              </c:strCache>
            </c:strRef>
          </c:cat>
          <c:val>
            <c:numRef>
              <c:f>Лист1!$D$2:$D$8</c:f>
              <c:numCache>
                <c:formatCode>#,##0.00</c:formatCode>
                <c:ptCount val="7"/>
                <c:pt idx="0">
                  <c:v>893774.36</c:v>
                </c:pt>
                <c:pt idx="1">
                  <c:v>881037.1100000001</c:v>
                </c:pt>
                <c:pt idx="2">
                  <c:v>1380823.02</c:v>
                </c:pt>
                <c:pt idx="3">
                  <c:v>779533.64999999991</c:v>
                </c:pt>
                <c:pt idx="4">
                  <c:v>744921.52</c:v>
                </c:pt>
                <c:pt idx="5">
                  <c:v>450102.96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BF-416D-A152-7C39111A551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5949184"/>
        <c:axId val="44045376"/>
      </c:barChart>
      <c:catAx>
        <c:axId val="1859491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300" b="1" i="0" u="sng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4045376"/>
        <c:crosses val="autoZero"/>
        <c:auto val="1"/>
        <c:lblAlgn val="ctr"/>
        <c:lblOffset val="100"/>
        <c:noMultiLvlLbl val="0"/>
      </c:catAx>
      <c:valAx>
        <c:axId val="44045376"/>
        <c:scaling>
          <c:orientation val="minMax"/>
        </c:scaling>
        <c:delete val="1"/>
        <c:axPos val="b"/>
        <c:numFmt formatCode="#,##0.00" sourceLinked="1"/>
        <c:majorTickMark val="out"/>
        <c:minorTickMark val="none"/>
        <c:tickLblPos val="nextTo"/>
        <c:crossAx val="185949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7321984065262589E-2"/>
                  <c:y val="7.10253210211710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1.2601250744685842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848576348659673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1.5562134961194673E-2"/>
                  <c:y val="3.148942656088947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1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00111693938769"/>
                      <c:h val="0.147549954651845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5.1543426396124387E-4"/>
                  <c:y val="0.1322970160763357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1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063434419985077"/>
                      <c:h val="8.90713965571620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Лист1!$E$2:$E$6</c:f>
              <c:numCache>
                <c:formatCode>#,##0.0</c:formatCode>
                <c:ptCount val="5"/>
                <c:pt idx="0">
                  <c:v>236709.03</c:v>
                </c:pt>
                <c:pt idx="1">
                  <c:v>38896.199999999997</c:v>
                </c:pt>
                <c:pt idx="2">
                  <c:v>14580.97</c:v>
                </c:pt>
                <c:pt idx="3">
                  <c:v>6910.1</c:v>
                </c:pt>
                <c:pt idx="4">
                  <c:v>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1.7748647967686128E-2"/>
          <c:y val="0.79313318775645103"/>
          <c:w val="0.78711876755757293"/>
          <c:h val="5.1147587493265687E-2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4697380115659664E-2"/>
                  <c:y val="-0.13903397112507188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05020738436469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0.10995403532161144"/>
                  <c:y val="1.23239835147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989891961322034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4.7025111244949278E-2"/>
                  <c:y val="0.14667109836097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-1.9572630331522619E-2"/>
                  <c:y val="-3.420729765743960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67-4B18-BD42-AE414C1317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Лист1!$B$8:$B$13</c:f>
              <c:numCache>
                <c:formatCode>#,##0.0</c:formatCode>
                <c:ptCount val="6"/>
                <c:pt idx="0">
                  <c:v>3869.89</c:v>
                </c:pt>
                <c:pt idx="1">
                  <c:v>12912.05</c:v>
                </c:pt>
                <c:pt idx="2">
                  <c:v>310.20999999999998</c:v>
                </c:pt>
                <c:pt idx="3">
                  <c:v>812.59</c:v>
                </c:pt>
                <c:pt idx="4">
                  <c:v>1146.1400000000001</c:v>
                </c:pt>
                <c:pt idx="5">
                  <c:v>1482.74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6.1997079689558304E-8"/>
                  <c:y val="-9.6672305632981136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3182989588458422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7.9771772926385251E-2"/>
                  <c:y val="1.23239835147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868998682686047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0.13200505003412319"/>
                  <c:y val="0.13708837683788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-2.9049723641817574E-2"/>
                  <c:y val="-8.6559516246108442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23-4B4C-A173-7574FF5D16C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Лист1!$C$8:$C$13</c:f>
              <c:numCache>
                <c:formatCode>#,##0.0</c:formatCode>
                <c:ptCount val="6"/>
                <c:pt idx="0">
                  <c:v>2799.16</c:v>
                </c:pt>
                <c:pt idx="1">
                  <c:v>15114</c:v>
                </c:pt>
                <c:pt idx="2">
                  <c:v>0</c:v>
                </c:pt>
                <c:pt idx="3">
                  <c:v>1000</c:v>
                </c:pt>
                <c:pt idx="4">
                  <c:v>1250</c:v>
                </c:pt>
                <c:pt idx="5">
                  <c:v>400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4.641236256400361E-3"/>
                  <c:y val="2.3111713405699228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93483984235669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3.6466812763228801E-2"/>
                  <c:y val="1.23239835147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3.8065348426850866E-2"/>
                  <c:y val="0.132297016076335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Лист1!$D$8:$D$13</c:f>
              <c:numCache>
                <c:formatCode>#,##0.0</c:formatCode>
                <c:ptCount val="6"/>
                <c:pt idx="0">
                  <c:v>2799.16</c:v>
                </c:pt>
                <c:pt idx="1">
                  <c:v>15120.5</c:v>
                </c:pt>
                <c:pt idx="2">
                  <c:v>0</c:v>
                </c:pt>
                <c:pt idx="3">
                  <c:v>1000</c:v>
                </c:pt>
                <c:pt idx="4">
                  <c:v>1250</c:v>
                </c:pt>
                <c:pt idx="5">
                  <c:v>275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Лист1!$E$1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plosion val="13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-4.4017926579586396E-5"/>
                  <c:y val="8.3004666106291248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008680087133174"/>
                      <c:h val="0.114010052048514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3.6466812763228801E-2"/>
                  <c:y val="1.2323983514700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6.9016017069531962E-2"/>
                  <c:y val="0.1107358926493735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dLbl>
              <c:idx val="5"/>
              <c:layout>
                <c:manualLayout>
                  <c:x val="1.5358743208426569E-2"/>
                  <c:y val="-6.87971496308011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054676673352083"/>
                      <c:h val="9.9719004635714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DA5-4CA6-BDD5-3B3B59FB827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Лист1!$A$8:$A$13</c:f>
              <c:strCache>
                <c:ptCount val="6"/>
                <c:pt idx="0">
                  <c:v>Аренда</c:v>
                </c:pt>
                <c:pt idx="1">
                  <c:v>Доходы от платных услуг</c:v>
                </c:pt>
                <c:pt idx="2">
                  <c:v>Доходы от подажи</c:v>
                </c:pt>
                <c:pt idx="3">
                  <c:v>Негат.воз</c:v>
                </c:pt>
                <c:pt idx="4">
                  <c:v>Штрафы</c:v>
                </c:pt>
                <c:pt idx="5">
                  <c:v>прочие</c:v>
                </c:pt>
              </c:strCache>
            </c:strRef>
          </c:cat>
          <c:val>
            <c:numRef>
              <c:f>Лист1!$E$8:$E$13</c:f>
              <c:numCache>
                <c:formatCode>#,##0.0</c:formatCode>
                <c:ptCount val="6"/>
                <c:pt idx="0">
                  <c:v>2799.16</c:v>
                </c:pt>
                <c:pt idx="1">
                  <c:v>15132</c:v>
                </c:pt>
                <c:pt idx="2">
                  <c:v>0</c:v>
                </c:pt>
                <c:pt idx="3">
                  <c:v>1000</c:v>
                </c:pt>
                <c:pt idx="4">
                  <c:v>1250</c:v>
                </c:pt>
                <c:pt idx="5">
                  <c:v>275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09314841029231E-2"/>
          <c:y val="4.6450519717128273E-3"/>
          <c:w val="0.56593929601292625"/>
          <c:h val="0.99535494802828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dPt>
            <c:idx val="0"/>
            <c:bubble3D val="0"/>
            <c:spPr>
              <a:solidFill>
                <a:srgbClr val="09F70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82-420C-82AA-8070EB7239E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82-420C-82AA-8070EB7239E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82-420C-82AA-8070EB7239E7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82-420C-82AA-8070EB7239E7}"/>
              </c:ext>
            </c:extLst>
          </c:dPt>
          <c:dPt>
            <c:idx val="4"/>
            <c:bubble3D val="0"/>
            <c:spPr>
              <a:solidFill>
                <a:srgbClr val="66FF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82-420C-82AA-8070EB7239E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782-420C-82AA-8070EB7239E7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782-420C-82AA-8070EB7239E7}"/>
              </c:ext>
            </c:extLst>
          </c:dPt>
          <c:dPt>
            <c:idx val="7"/>
            <c:bubble3D val="0"/>
            <c:spPr>
              <a:solidFill>
                <a:srgbClr val="22E4B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782-420C-82AA-8070EB7239E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782-420C-82AA-8070EB7239E7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782-420C-82AA-8070EB7239E7}"/>
              </c:ext>
            </c:extLst>
          </c:dPt>
          <c:dPt>
            <c:idx val="10"/>
            <c:bubble3D val="0"/>
            <c:spPr>
              <a:solidFill>
                <a:srgbClr val="E40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782-420C-82AA-8070EB7239E7}"/>
              </c:ext>
            </c:extLst>
          </c:dPt>
          <c:dLbls>
            <c:dLbl>
              <c:idx val="0"/>
              <c:layout>
                <c:manualLayout>
                  <c:x val="-1.1761388732938555E-2"/>
                  <c:y val="6.996539534477852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65 201,9</a:t>
                    </a:r>
                    <a:r>
                      <a:rPr lang="en-US" dirty="0" smtClean="0"/>
                      <a:t>; </a:t>
                    </a:r>
                    <a:r>
                      <a:rPr lang="en-US" dirty="0" smtClean="0"/>
                      <a:t>4,8%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82-420C-82AA-8070EB7239E7}"/>
                </c:ext>
              </c:extLst>
            </c:dLbl>
            <c:dLbl>
              <c:idx val="1"/>
              <c:layout>
                <c:manualLayout>
                  <c:x val="-6.4624659542029048E-3"/>
                  <c:y val="1.330774873402591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782-420C-82AA-8070EB7239E7}"/>
                </c:ext>
              </c:extLst>
            </c:dLbl>
            <c:dLbl>
              <c:idx val="2"/>
              <c:layout>
                <c:manualLayout>
                  <c:x val="-1.2494456078994413E-2"/>
                  <c:y val="6.498203412108084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2-420C-82AA-8070EB7239E7}"/>
                </c:ext>
              </c:extLst>
            </c:dLbl>
            <c:dLbl>
              <c:idx val="3"/>
              <c:layout>
                <c:manualLayout>
                  <c:x val="-5.0467470029984855E-2"/>
                  <c:y val="7.476950681776245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2-420C-82AA-8070EB7239E7}"/>
                </c:ext>
              </c:extLst>
            </c:dLbl>
            <c:dLbl>
              <c:idx val="4"/>
              <c:layout>
                <c:manualLayout>
                  <c:x val="0.11008832633899863"/>
                  <c:y val="9.7903814147459276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82-420C-82AA-8070EB7239E7}"/>
                </c:ext>
              </c:extLst>
            </c:dLbl>
            <c:dLbl>
              <c:idx val="5"/>
              <c:layout>
                <c:manualLayout>
                  <c:x val="3.4298057308574791E-2"/>
                  <c:y val="5.343351443133198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82-420C-82AA-8070EB7239E7}"/>
                </c:ext>
              </c:extLst>
            </c:dLbl>
            <c:dLbl>
              <c:idx val="6"/>
              <c:layout>
                <c:manualLayout>
                  <c:x val="2.4419612863124041E-2"/>
                  <c:y val="4.19891632072616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82-420C-82AA-8070EB7239E7}"/>
                </c:ext>
              </c:extLst>
            </c:dLbl>
            <c:dLbl>
              <c:idx val="7"/>
              <c:layout>
                <c:manualLayout>
                  <c:x val="-2.0230917754150569E-2"/>
                  <c:y val="3.9488051297446635E-3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82-420C-82AA-8070EB7239E7}"/>
                </c:ext>
              </c:extLst>
            </c:dLbl>
            <c:dLbl>
              <c:idx val="9"/>
              <c:layout>
                <c:manualLayout>
                  <c:x val="6.377019083712028E-2"/>
                  <c:y val="6.225529273065907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82-420C-82AA-8070EB7239E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="1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1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</c:v>
                </c:pt>
                <c:pt idx="6">
                  <c:v>социальная политика</c:v>
                </c:pt>
                <c:pt idx="7">
                  <c:v>физическая культура</c:v>
                </c:pt>
                <c:pt idx="8">
                  <c:v>обслуживание  долга</c:v>
                </c:pt>
                <c:pt idx="9">
                  <c:v>межбюджетные трансферты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65201.9</c:v>
                </c:pt>
                <c:pt idx="1">
                  <c:v>9360.7000000000007</c:v>
                </c:pt>
                <c:pt idx="2">
                  <c:v>56072.7</c:v>
                </c:pt>
                <c:pt idx="3">
                  <c:v>120307.6</c:v>
                </c:pt>
                <c:pt idx="4">
                  <c:v>890707.4</c:v>
                </c:pt>
                <c:pt idx="5">
                  <c:v>47970.9</c:v>
                </c:pt>
                <c:pt idx="6">
                  <c:v>12060.9</c:v>
                </c:pt>
                <c:pt idx="7">
                  <c:v>4109</c:v>
                </c:pt>
                <c:pt idx="8">
                  <c:v>12.7</c:v>
                </c:pt>
                <c:pt idx="9">
                  <c:v>117014</c:v>
                </c:pt>
                <c:pt idx="10">
                  <c:v>3529.4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C782-420C-82AA-8070EB723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500" b="1" cap="all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195042170078886"/>
          <c:y val="8.7002478809483086E-3"/>
          <c:w val="0.3680495782992112"/>
          <c:h val="0.94981479646699829"/>
        </c:manualLayout>
      </c:layout>
      <c:overlay val="0"/>
      <c:spPr>
        <a:noFill/>
        <a:ln>
          <a:solidFill>
            <a:schemeClr val="tx2">
              <a:lumMod val="60000"/>
              <a:lumOff val="40000"/>
            </a:schemeClr>
          </a:solidFill>
        </a:ln>
      </c:spPr>
      <c:txPr>
        <a:bodyPr/>
        <a:lstStyle/>
        <a:p>
          <a:pPr>
            <a:defRPr sz="1500" cap="all" baseline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4709314841029231E-2"/>
          <c:y val="4.6450519717128273E-3"/>
          <c:w val="0.56593929601292625"/>
          <c:h val="0.995354948028287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 ГОД</c:v>
                </c:pt>
              </c:strCache>
            </c:strRef>
          </c:tx>
          <c:dPt>
            <c:idx val="0"/>
            <c:bubble3D val="0"/>
            <c:spPr>
              <a:solidFill>
                <a:srgbClr val="09F70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782-420C-82AA-8070EB7239E7}"/>
              </c:ext>
            </c:extLst>
          </c:dPt>
          <c:dPt>
            <c:idx val="1"/>
            <c:bubble3D val="0"/>
            <c:spPr>
              <a:solidFill>
                <a:schemeClr val="accent3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782-420C-82AA-8070EB7239E7}"/>
              </c:ext>
            </c:extLst>
          </c:dPt>
          <c:dPt>
            <c:idx val="2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782-420C-82AA-8070EB7239E7}"/>
              </c:ext>
            </c:extLst>
          </c:dPt>
          <c:dPt>
            <c:idx val="3"/>
            <c:bubble3D val="0"/>
            <c:spPr>
              <a:solidFill>
                <a:srgbClr val="33CC3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782-420C-82AA-8070EB7239E7}"/>
              </c:ext>
            </c:extLst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782-420C-82AA-8070EB7239E7}"/>
              </c:ext>
            </c:extLst>
          </c:dPt>
          <c:dPt>
            <c:idx val="5"/>
            <c:bubble3D val="0"/>
            <c:spPr>
              <a:solidFill>
                <a:srgbClr val="FF00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782-420C-82AA-8070EB7239E7}"/>
              </c:ext>
            </c:extLst>
          </c:dPt>
          <c:dPt>
            <c:idx val="6"/>
            <c:bubble3D val="0"/>
            <c:spPr>
              <a:solidFill>
                <a:srgbClr val="FFCC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C782-420C-82AA-8070EB7239E7}"/>
              </c:ext>
            </c:extLst>
          </c:dPt>
          <c:dPt>
            <c:idx val="7"/>
            <c:bubble3D val="0"/>
            <c:spPr>
              <a:solidFill>
                <a:srgbClr val="22E4B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C782-420C-82AA-8070EB7239E7}"/>
              </c:ext>
            </c:extLst>
          </c:dPt>
          <c:dPt>
            <c:idx val="8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C782-420C-82AA-8070EB7239E7}"/>
              </c:ext>
            </c:extLst>
          </c:dPt>
          <c:dPt>
            <c:idx val="9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C782-420C-82AA-8070EB7239E7}"/>
              </c:ext>
            </c:extLst>
          </c:dPt>
          <c:dPt>
            <c:idx val="10"/>
            <c:bubble3D val="0"/>
            <c:spPr>
              <a:solidFill>
                <a:srgbClr val="E40C9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C782-420C-82AA-8070EB7239E7}"/>
              </c:ext>
            </c:extLst>
          </c:dPt>
          <c:dLbls>
            <c:dLbl>
              <c:idx val="0"/>
              <c:layout>
                <c:manualLayout>
                  <c:x val="-1.4682418244649297E-2"/>
                  <c:y val="7.06753353393561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44 574,6</a:t>
                    </a:r>
                    <a:r>
                      <a:rPr lang="en-US" baseline="0" dirty="0" smtClean="0"/>
                      <a:t>; </a:t>
                    </a:r>
                    <a:r>
                      <a:rPr lang="en-US" baseline="0" dirty="0" smtClean="0"/>
                      <a:t>5,7%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782-420C-82AA-8070EB7239E7}"/>
                </c:ext>
              </c:extLst>
            </c:dLbl>
            <c:dLbl>
              <c:idx val="2"/>
              <c:layout>
                <c:manualLayout>
                  <c:x val="-0.13134645624805794"/>
                  <c:y val="0.17357524096267768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782-420C-82AA-8070EB7239E7}"/>
                </c:ext>
              </c:extLst>
            </c:dLbl>
            <c:dLbl>
              <c:idx val="3"/>
              <c:layout>
                <c:manualLayout>
                  <c:x val="-5.594839031647536E-2"/>
                  <c:y val="3.664054571403688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782-420C-82AA-8070EB7239E7}"/>
                </c:ext>
              </c:extLst>
            </c:dLbl>
            <c:dLbl>
              <c:idx val="4"/>
              <c:layout>
                <c:manualLayout>
                  <c:x val="-1.6088663259197864E-2"/>
                  <c:y val="-9.883850923949459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782-420C-82AA-8070EB7239E7}"/>
                </c:ext>
              </c:extLst>
            </c:dLbl>
            <c:dLbl>
              <c:idx val="5"/>
              <c:layout>
                <c:manualLayout>
                  <c:x val="6.6104191580116947E-2"/>
                  <c:y val="7.39076032767014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C782-420C-82AA-8070EB7239E7}"/>
                </c:ext>
              </c:extLst>
            </c:dLbl>
            <c:dLbl>
              <c:idx val="6"/>
              <c:layout>
                <c:manualLayout>
                  <c:x val="1.7320340674758242E-2"/>
                  <c:y val="4.5316623980918493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C782-420C-82AA-8070EB7239E7}"/>
                </c:ext>
              </c:extLst>
            </c:dLbl>
            <c:dLbl>
              <c:idx val="7"/>
              <c:layout>
                <c:manualLayout>
                  <c:x val="0.12924984228020453"/>
                  <c:y val="0.202584250291927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0,0</a:t>
                    </a:r>
                    <a:r>
                      <a:rPr lang="en-US" dirty="0"/>
                      <a:t>; </a:t>
                    </a:r>
                    <a:r>
                      <a:rPr lang="en-US" dirty="0" smtClean="0"/>
                      <a:t>0,01%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C782-420C-82AA-8070EB7239E7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9,8; </a:t>
                    </a:r>
                    <a:r>
                      <a:rPr lang="en-US" smtClean="0"/>
                      <a:t>0,01%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C782-420C-82AA-8070EB7239E7}"/>
                </c:ext>
              </c:extLst>
            </c:dLbl>
            <c:dLbl>
              <c:idx val="9"/>
              <c:layout>
                <c:manualLayout>
                  <c:x val="9.3957742864944779E-2"/>
                  <c:y val="8.555503617772675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C782-420C-82AA-8070EB7239E7}"/>
                </c:ext>
              </c:extLst>
            </c:dLbl>
            <c:dLbl>
              <c:idx val="10"/>
              <c:layout>
                <c:manualLayout>
                  <c:x val="0.4549987337109177"/>
                  <c:y val="0.4836074285643192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u="sng" baseline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Лист1!$A$2:$A$13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Охрана окружающей среды</c:v>
                </c:pt>
                <c:pt idx="5">
                  <c:v>ОБРАЗОВАНИЕ</c:v>
                </c:pt>
                <c:pt idx="6">
                  <c:v>культура</c:v>
                </c:pt>
                <c:pt idx="7">
                  <c:v>социальная политика</c:v>
                </c:pt>
                <c:pt idx="8">
                  <c:v>физическая культура</c:v>
                </c:pt>
                <c:pt idx="9">
                  <c:v>обслуживание  долга</c:v>
                </c:pt>
                <c:pt idx="10">
                  <c:v>межбюджетные трансферты</c:v>
                </c:pt>
                <c:pt idx="11">
                  <c:v>средства массовой информации</c:v>
                </c:pt>
              </c:strCache>
            </c:strRef>
          </c:cat>
          <c:val>
            <c:numRef>
              <c:f>Лист1!$B$2:$B$13</c:f>
              <c:numCache>
                <c:formatCode>#,##0.0</c:formatCode>
                <c:ptCount val="12"/>
                <c:pt idx="0">
                  <c:v>44574.6</c:v>
                </c:pt>
                <c:pt idx="1">
                  <c:v>6387.4</c:v>
                </c:pt>
                <c:pt idx="2">
                  <c:v>69944</c:v>
                </c:pt>
                <c:pt idx="3">
                  <c:v>5210</c:v>
                </c:pt>
                <c:pt idx="4">
                  <c:v>333</c:v>
                </c:pt>
                <c:pt idx="5">
                  <c:v>537091.69999999995</c:v>
                </c:pt>
                <c:pt idx="6">
                  <c:v>31012.3</c:v>
                </c:pt>
                <c:pt idx="7">
                  <c:v>11154.4</c:v>
                </c:pt>
                <c:pt idx="8">
                  <c:v>220</c:v>
                </c:pt>
                <c:pt idx="9">
                  <c:v>6.5</c:v>
                </c:pt>
                <c:pt idx="10">
                  <c:v>68573.399999999994</c:v>
                </c:pt>
                <c:pt idx="11">
                  <c:v>1770.9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C782-420C-82AA-8070EB7239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7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9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0"/>
        <c:txPr>
          <a:bodyPr/>
          <a:lstStyle/>
          <a:p>
            <a:pPr>
              <a:defRPr sz="1400" b="1" cap="all" baseline="0">
                <a:solidFill>
                  <a:schemeClr val="tx1">
                    <a:alpha val="91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73201374499240224"/>
          <c:y val="8.7002500715378777E-3"/>
          <c:w val="0.25735000230234378"/>
          <c:h val="0.96863406198290558"/>
        </c:manualLayout>
      </c:layout>
      <c:overlay val="0"/>
      <c:spPr>
        <a:solidFill>
          <a:schemeClr val="bg1"/>
        </a:solidFill>
        <a:ln>
          <a:solidFill>
            <a:schemeClr val="tx2">
              <a:lumMod val="60000"/>
              <a:lumOff val="40000"/>
            </a:schemeClr>
          </a:solidFill>
        </a:ln>
      </c:spPr>
      <c:txPr>
        <a:bodyPr/>
        <a:lstStyle/>
        <a:p>
          <a:pPr>
            <a:defRPr sz="1400" cap="all" baseline="0">
              <a:solidFill>
                <a:schemeClr val="tx1">
                  <a:alpha val="91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4.7318590617302682E-2"/>
          <c:w val="0.97986461067366581"/>
          <c:h val="0.781036863112770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9B3-4BA8-8ECA-DB673957E69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9B3-4BA8-8ECA-DB673957E69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9B3-4BA8-8ECA-DB673957E691}"/>
              </c:ext>
            </c:extLst>
          </c:dPt>
          <c:dLbls>
            <c:dLbl>
              <c:idx val="0"/>
              <c:layout>
                <c:manualLayout>
                  <c:x val="2.916666666666666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B3-4BA8-8ECA-DB673957E691}"/>
                </c:ext>
              </c:extLst>
            </c:dLbl>
            <c:dLbl>
              <c:idx val="1"/>
              <c:layout>
                <c:manualLayout>
                  <c:x val="1.944444444444444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B3-4BA8-8ECA-DB673957E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9766</c:v>
                </c:pt>
                <c:pt idx="1">
                  <c:v>9766</c:v>
                </c:pt>
                <c:pt idx="2">
                  <c:v>9766</c:v>
                </c:pt>
                <c:pt idx="3">
                  <c:v>6510.9</c:v>
                </c:pt>
                <c:pt idx="4">
                  <c:v>3255.4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9B3-4BA8-8ECA-DB673957E69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pyramid"/>
        <c:axId val="191395840"/>
        <c:axId val="188116352"/>
        <c:axId val="0"/>
      </c:bar3DChart>
      <c:catAx>
        <c:axId val="191395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400" b="1" i="1" u="none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8116352"/>
        <c:crosses val="autoZero"/>
        <c:auto val="1"/>
        <c:lblAlgn val="ctr"/>
        <c:lblOffset val="100"/>
        <c:noMultiLvlLbl val="0"/>
      </c:catAx>
      <c:valAx>
        <c:axId val="1881163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extTo"/>
        <c:crossAx val="191395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67913385826771"/>
          <c:y val="0"/>
          <c:w val="0.1253744776054137"/>
          <c:h val="0.11939425429694804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5945158697602443"/>
          <c:y val="4.4201819685690653E-2"/>
          <c:w val="0.79866278468685692"/>
          <c:h val="0.728622470578274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PowerPoint]Лист1'!$B$1</c:f>
              <c:strCache>
                <c:ptCount val="1"/>
                <c:pt idx="0">
                  <c:v>СОБСТВЕННЫЕ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3718896637285016E-2"/>
                  <c:y val="7.89673689230161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354934349851756E-2"/>
                  <c:y val="3.6446238814351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0660736975857752E-2"/>
                  <c:y val="7.2892955928937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3883947479881403E-2"/>
                  <c:y val="8.2004575420055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'[Диаграмма в Microsoft PowerPoint]Лист1'!$B$2:$B$5</c:f>
              <c:numCache>
                <c:formatCode>#,##0.0</c:formatCode>
                <c:ptCount val="4"/>
                <c:pt idx="0">
                  <c:v>265682</c:v>
                </c:pt>
                <c:pt idx="1">
                  <c:v>263431.2</c:v>
                </c:pt>
                <c:pt idx="2">
                  <c:v>270452.09999999998</c:v>
                </c:pt>
                <c:pt idx="3">
                  <c:v>277227.7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PowerPoint]Лист1'!$C$1</c:f>
              <c:strCache>
                <c:ptCount val="1"/>
                <c:pt idx="0">
                  <c:v>ФИН ПОМОЩЬ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dLbl>
              <c:idx val="1"/>
              <c:layout>
                <c:manualLayout>
                  <c:x val="5.0825921219822112E-3"/>
                  <c:y val="-9.11161949111724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'[Диаграмма в Microsoft PowerPoint]Лист1'!$C$2:$C$5</c:f>
              <c:numCache>
                <c:formatCode>#,##0.0</c:formatCode>
                <c:ptCount val="4"/>
                <c:pt idx="0">
                  <c:v>628991</c:v>
                </c:pt>
                <c:pt idx="1">
                  <c:v>564520.4</c:v>
                </c:pt>
                <c:pt idx="2">
                  <c:v>409761.5</c:v>
                </c:pt>
                <c:pt idx="3">
                  <c:v>400786.9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668032"/>
        <c:axId val="132104768"/>
      </c:barChart>
      <c:catAx>
        <c:axId val="186668032"/>
        <c:scaling>
          <c:orientation val="minMax"/>
        </c:scaling>
        <c:delete val="1"/>
        <c:axPos val="b"/>
        <c:majorTickMark val="out"/>
        <c:minorTickMark val="none"/>
        <c:tickLblPos val="nextTo"/>
        <c:crossAx val="132104768"/>
        <c:crosses val="autoZero"/>
        <c:auto val="1"/>
        <c:lblAlgn val="ctr"/>
        <c:lblOffset val="100"/>
        <c:noMultiLvlLbl val="0"/>
      </c:catAx>
      <c:valAx>
        <c:axId val="1321047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186668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8802779934198417E-2"/>
          <c:y val="0.90444917710348238"/>
          <c:w val="0.95992961443199887"/>
          <c:h val="5.1316439043134501E-2"/>
        </c:manualLayout>
      </c:layout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1890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332729.02</c:v>
                </c:pt>
                <c:pt idx="1">
                  <c:v>1048094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6671616"/>
        <c:axId val="132106496"/>
      </c:barChart>
      <c:catAx>
        <c:axId val="186671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106496"/>
        <c:crosses val="autoZero"/>
        <c:auto val="1"/>
        <c:lblAlgn val="ctr"/>
        <c:lblOffset val="100"/>
        <c:noMultiLvlLbl val="0"/>
      </c:catAx>
      <c:valAx>
        <c:axId val="132106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67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20242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1890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Лист1!$C$2:$C$3</c:f>
              <c:numCache>
                <c:formatCode>#,##0.0</c:formatCode>
                <c:ptCount val="2"/>
                <c:pt idx="0">
                  <c:v>297050.21999999997</c:v>
                </c:pt>
                <c:pt idx="1">
                  <c:v>482483.43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6979840"/>
        <c:axId val="132108800"/>
      </c:barChart>
      <c:catAx>
        <c:axId val="186979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108800"/>
        <c:crosses val="autoZero"/>
        <c:auto val="1"/>
        <c:lblAlgn val="ctr"/>
        <c:lblOffset val="100"/>
        <c:noMultiLvlLbl val="0"/>
      </c:catAx>
      <c:valAx>
        <c:axId val="13210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979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Лист1!$D$1</c:f>
              <c:strCache>
                <c:ptCount val="1"/>
                <c:pt idx="0">
                  <c:v>20252</c:v>
                </c:pt>
              </c:strCache>
            </c:strRef>
          </c:tx>
          <c:spPr>
            <a:solidFill>
              <a:schemeClr val="accent1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118901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Лист1!$D$2:$D$3</c:f>
              <c:numCache>
                <c:formatCode>#,##0.0</c:formatCode>
                <c:ptCount val="2"/>
                <c:pt idx="0">
                  <c:v>308055.28999999998</c:v>
                </c:pt>
                <c:pt idx="1">
                  <c:v>436866.23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123200"/>
        <c:axId val="132111680"/>
      </c:barChart>
      <c:catAx>
        <c:axId val="18712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2111680"/>
        <c:crosses val="autoZero"/>
        <c:auto val="1"/>
        <c:lblAlgn val="ctr"/>
        <c:lblOffset val="100"/>
        <c:noMultiLvlLbl val="0"/>
      </c:catAx>
      <c:valAx>
        <c:axId val="13211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12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54691601049868"/>
          <c:y val="1.1896704459738392E-2"/>
          <c:w val="0.70992473188722705"/>
          <c:h val="0.988103282641797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319 557,0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400 786,8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собственные доходы</c:v>
                </c:pt>
                <c:pt idx="1">
                  <c:v>безвозмездные поступления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265015.78999999998</c:v>
                </c:pt>
                <c:pt idx="1">
                  <c:v>700000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129344"/>
        <c:axId val="187083008"/>
      </c:barChart>
      <c:catAx>
        <c:axId val="187129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87083008"/>
        <c:crosses val="autoZero"/>
        <c:auto val="1"/>
        <c:lblAlgn val="ctr"/>
        <c:lblOffset val="100"/>
        <c:noMultiLvlLbl val="0"/>
      </c:catAx>
      <c:valAx>
        <c:axId val="18708300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187129344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7321984065262589E-2"/>
                  <c:y val="7.10253210211710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6.0630416064881683E-2"/>
                  <c:y val="-5.162219629940951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265829590362976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5.8267589859424443E-2"/>
                  <c:y val="2.310454522818195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27886385639687"/>
                      <c:h val="0.169111078078807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1.0592915601535177E-3"/>
                  <c:y val="0.1322970160763357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806655907280142"/>
                      <c:h val="0.10076231681533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209543.35</c:v>
                </c:pt>
                <c:pt idx="1">
                  <c:v>82122.740000000005</c:v>
                </c:pt>
                <c:pt idx="2">
                  <c:v>13388.93</c:v>
                </c:pt>
                <c:pt idx="3">
                  <c:v>5147.8900000000003</c:v>
                </c:pt>
                <c:pt idx="4">
                  <c:v>2066.5700000000002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7321984065262589E-2"/>
                  <c:y val="7.10253210211710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4.6443671106052117E-2"/>
                  <c:y val="-2.291256421416348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374103274239369"/>
                      <c:h val="0.120011035706338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1.1026524920571067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1163521513482628"/>
                      <c:h val="0.101077760099790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5.828680895412823E-2"/>
                  <c:y val="2.9146245062454827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31730204580445"/>
                      <c:h val="0.181656392913532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2.4300469920896448E-3"/>
                  <c:y val="0.15392563806630521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532504820892917"/>
                      <c:h val="0.144335004079729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218850.8</c:v>
                </c:pt>
                <c:pt idx="1">
                  <c:v>35721</c:v>
                </c:pt>
                <c:pt idx="2">
                  <c:v>12998.66</c:v>
                </c:pt>
                <c:pt idx="3">
                  <c:v>6910.1</c:v>
                </c:pt>
                <c:pt idx="4">
                  <c:v>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97718288351374982"/>
          <c:h val="0.17811864767426594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30"/>
      <c:rotY val="7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98466638627452"/>
          <c:y val="3.0942004162070225E-3"/>
          <c:w val="0.70992473188722705"/>
          <c:h val="0.98810328264179792"/>
        </c:manualLayout>
      </c:layout>
      <c:pie3DChart>
        <c:varyColors val="1"/>
        <c:ser>
          <c:idx val="0"/>
          <c:order val="0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explosion val="18"/>
          <c:dPt>
            <c:idx val="0"/>
            <c:bubble3D val="0"/>
            <c:explosion val="17"/>
            <c:extLst xmlns:c16r2="http://schemas.microsoft.com/office/drawing/2015/06/chart">
              <c:ext xmlns:c16="http://schemas.microsoft.com/office/drawing/2014/chart" uri="{C3380CC4-5D6E-409C-BE32-E72D297353CC}">
                <c16:uniqueId val="{00000000-14BC-4E77-B2E9-C8C20E77106C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4BC-4E77-B2E9-C8C20E77106C}"/>
              </c:ext>
            </c:extLst>
          </c:dPt>
          <c:dLbls>
            <c:dLbl>
              <c:idx val="0"/>
              <c:layout>
                <c:manualLayout>
                  <c:x val="1.7321984065262589E-2"/>
                  <c:y val="7.10253210211710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891125192438937"/>
                      <c:h val="0.125988453952382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14BC-4E77-B2E9-C8C20E77106C}"/>
                </c:ext>
              </c:extLst>
            </c:dLbl>
            <c:dLbl>
              <c:idx val="1"/>
              <c:layout>
                <c:manualLayout>
                  <c:x val="-3.9357402611182354E-2"/>
                  <c:y val="1.313511939165563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791356973213321"/>
                      <c:h val="0.1921064029179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4BC-4E77-B2E9-C8C20E77106C}"/>
                </c:ext>
              </c:extLst>
            </c:dLbl>
            <c:dLbl>
              <c:idx val="2"/>
              <c:layout>
                <c:manualLayout>
                  <c:x val="-5.118203343549798E-2"/>
                  <c:y val="-2.766539249167359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4E-4701-A694-289F4945DE3C}"/>
                </c:ext>
              </c:extLst>
            </c:dLbl>
            <c:dLbl>
              <c:idx val="3"/>
              <c:layout>
                <c:manualLayout>
                  <c:x val="5.9650823019399168E-2"/>
                  <c:y val="1.23239835147008E-2"/>
                </c:manualLayout>
              </c:layout>
              <c:tx>
                <c:rich>
                  <a:bodyPr/>
                  <a:lstStyle/>
                  <a:p>
                    <a:fld id="{12E09EAB-DED3-453B-B184-F31EB0ED53EE}" type="CATEGORYNAME">
                      <a:rPr lang="ru-RU" sz="1400"/>
                      <a:pPr/>
                      <a:t>[ИМЯ КАТЕГОРИИ]</a:t>
                    </a:fld>
                    <a:r>
                      <a:rPr lang="ru-RU" sz="1400" baseline="0" dirty="0"/>
                      <a:t>; </a:t>
                    </a:r>
                    <a:fld id="{787B5AD2-068A-42E0-9AE3-B411DE3E97CD}" type="VALUE">
                      <a:rPr lang="ru-RU" sz="1400" baseline="0"/>
                      <a:pPr/>
                      <a:t>[ЗНАЧЕНИЕ]</a:t>
                    </a:fld>
                    <a:r>
                      <a:rPr lang="ru-RU" sz="1400" baseline="0" dirty="0"/>
                      <a:t>; </a:t>
                    </a:r>
                    <a:fld id="{3A15988E-0476-4870-BAEB-456163D9180B}" type="PERCENTAGE">
                      <a:rPr lang="ru-RU" sz="1400" baseline="0"/>
                      <a:pPr/>
                      <a:t>[ПРОЦЕНТ]</a:t>
                    </a:fld>
                    <a:endParaRPr lang="ru-RU" sz="1400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0226139590727735"/>
                      <c:h val="0.147549954651845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84E-4701-A694-289F4945DE3C}"/>
                </c:ext>
              </c:extLst>
            </c:dLbl>
            <c:dLbl>
              <c:idx val="4"/>
              <c:layout>
                <c:manualLayout>
                  <c:x val="-9.3497110035500181E-4"/>
                  <c:y val="0.1490667787417508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 i="1"/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2504102857967043"/>
                      <c:h val="0.1226109218879923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84E-4701-A694-289F4945DE3C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1"/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НДПИ</c:v>
                </c:pt>
                <c:pt idx="2">
                  <c:v>Акцизы</c:v>
                </c:pt>
                <c:pt idx="3">
                  <c:v>Патент,   упрощенка</c:v>
                </c:pt>
                <c:pt idx="4">
                  <c:v>Гос.пошлина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227604.83</c:v>
                </c:pt>
                <c:pt idx="1">
                  <c:v>37308.6</c:v>
                </c:pt>
                <c:pt idx="2">
                  <c:v>13780.6</c:v>
                </c:pt>
                <c:pt idx="3">
                  <c:v>6910.1</c:v>
                </c:pt>
                <c:pt idx="4">
                  <c:v>2000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4BC-4E77-B2E9-C8C20E77106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b"/>
      <c:layout>
        <c:manualLayout>
          <c:xMode val="edge"/>
          <c:yMode val="edge"/>
          <c:x val="2.0898151384913972E-2"/>
          <c:y val="0.80750727004109257"/>
          <c:w val="0.77330966637235243"/>
          <c:h val="5.1147587493265687E-2"/>
        </c:manualLayout>
      </c:layout>
      <c:overlay val="0"/>
      <c:txPr>
        <a:bodyPr/>
        <a:lstStyle/>
        <a:p>
          <a:pPr>
            <a:defRPr sz="1400" b="1" i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10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>
  <cs:dataPoint3D>
    <cs:lnRef idx="1">
      <a:schemeClr val="lt1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1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1">
      <a:schemeClr val="dk1"/>
    </cs:effectRef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5A5D04-0545-45D1-8566-DA08D8BFD34C}" type="doc">
      <dgm:prSet loTypeId="urn:microsoft.com/office/officeart/2005/8/layout/cycle3" loCatId="cycle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FEEF2218-5AF2-4410-8BC7-276BED66B6EE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xfrm>
          <a:off x="2500363" y="-468"/>
          <a:ext cx="2824762" cy="634900"/>
        </a:xfrm>
        <a:prstGeom prst="roundRect">
          <a:avLst/>
        </a:prstGeom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глава муниципального района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808CE67-6715-4D95-AB79-9381A7AAADA8}" type="parTrans" cxnId="{5B4DAB15-1968-442D-AA84-46D6ABAE45E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34A335BF-BB1D-40D4-9319-5437CF8255B1}" type="sibTrans" cxnId="{5B4DAB15-1968-442D-AA84-46D6ABAE45E0}">
      <dgm:prSet/>
      <dgm:spPr>
        <a:xfrm>
          <a:off x="2792" y="1567"/>
          <a:ext cx="8182170" cy="4920747"/>
        </a:xfrm>
        <a:prstGeom prst="circularArrow">
          <a:avLst>
            <a:gd name="adj1" fmla="val 5544"/>
            <a:gd name="adj2" fmla="val 330680"/>
            <a:gd name="adj3" fmla="val 13227039"/>
            <a:gd name="adj4" fmla="val 17729847"/>
            <a:gd name="adj5" fmla="val 5757"/>
          </a:avLst>
        </a:prstGeom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gm:spPr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EB30197E-07E9-4D69-AF51-65F3777F39A5}">
      <dgm:prSet phldrT="[Текст]" custT="1"/>
      <dgm:spPr>
        <a:xfrm>
          <a:off x="5136528" y="741271"/>
          <a:ext cx="3093071" cy="634900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муниципального района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45BC2AA-05D0-41D0-97E7-A91BC3682B4F}" type="par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922F63D-D5F4-43B7-A21E-5F8BE1CD2C06}" type="sibTrans" cxnId="{907DF811-3E09-4B5C-98EC-7496E9A98BE7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0B103CE-A9D7-4334-BAEF-BCE1F0D61CBA}">
      <dgm:prSet phldrT="[Текст]" custT="1"/>
      <dgm:spPr>
        <a:xfrm>
          <a:off x="4745023" y="1860167"/>
          <a:ext cx="3484576" cy="644373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Федерального казначейства по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ЗАБАЙКАЛЬСКОму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КРАю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8A4780E3-0B6C-4C8C-A656-F734BFD79464}" type="par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6120DB8E-CFA9-40FD-A4B2-E028B8703F7D}" type="sibTrans" cxnId="{0D48A0BF-F6A1-484C-B561-F228626B79B1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AB46D74-0D7C-4CE1-8543-716A0AC352B0}">
      <dgm:prSet phldrT="[Текст]" custT="1"/>
      <dgm:spPr>
        <a:xfrm>
          <a:off x="5064670" y="3002856"/>
          <a:ext cx="3164929" cy="70444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Контрольно-СЧЕТНАЯ ПАЛАТА  муниципального района «БАЛЕЙСКИЙ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18EAC26-9350-4377-87CE-180FF9082E3F}" type="par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2C01916-5B5C-4DB5-AE4E-E15699360CA0}" type="sibTrans" cxnId="{26BADA5F-AC27-4888-9086-D1187B2E28A8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7F7F9E6D-F574-467E-952D-BB0B35AE23E7}">
      <dgm:prSet phldrT="[Текст]" custT="1"/>
      <dgm:spPr>
        <a:xfrm>
          <a:off x="4467781" y="4063622"/>
          <a:ext cx="3343235" cy="643522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распорядители, распорядители и получатели средств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B32B3CC-F2A0-4A44-8722-56BD33A38AA5}" type="par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1D846B5C-682D-4608-830C-5F0DA44F8BE6}" type="sibTrans" cxnId="{24D450B5-E544-4993-8CCC-62CDEC844A7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0C5819-1C83-4A4A-BC5D-FCE60CE17A8F}">
      <dgm:prSet phldrT="[Текст]" custT="1"/>
      <dgm:spPr>
        <a:xfrm>
          <a:off x="0" y="753251"/>
          <a:ext cx="2969291" cy="634900"/>
        </a:xfrm>
        <a:prstGeom prst="roundRect">
          <a:avLst/>
        </a:prstGeom>
        <a:solidFill>
          <a:srgbClr val="99FF66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муниципального района «Балейский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2DD1601-1B76-4DE4-8B51-50C8922597C9}" type="par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A50B2886-05C4-49D4-BCB8-E0D987F36BE2}" type="sibTrans" cxnId="{6627E397-3532-4544-B2B5-32DD8D5FDBD0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DA96D21E-B6BB-44DE-938F-C66F85E62C48}">
      <dgm:prSet phldrT="[Текст]" custT="1"/>
      <dgm:spPr>
        <a:xfrm>
          <a:off x="573547" y="4067979"/>
          <a:ext cx="2907870" cy="639173"/>
        </a:xfrm>
        <a:prstGeom prst="roundRect">
          <a:avLst/>
        </a:prstGeom>
        <a:solidFill>
          <a:srgbClr val="FFFF00"/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доходов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0FA5E200-2259-49D0-8945-20D04D1B659A}" type="par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B670BCA8-1A58-44BE-8114-5522050CEEF9}" type="sibTrans" cxnId="{9741653F-11D1-49F2-BAAA-18519B8BAA52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551CEA1-0865-429F-B3EC-FD6B2B130121}">
      <dgm:prSet phldrT="[Текст]" custT="1"/>
      <dgm:spPr>
        <a:xfrm>
          <a:off x="0" y="3047766"/>
          <a:ext cx="3620762" cy="750020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бюджета района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52201D02-65E9-4E3B-9058-73977B04FA21}" type="par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2BE97034-3810-45A1-9AAA-8FE7DDEC80FE}" type="sibTrans" cxnId="{4414E7D0-735F-4CA4-A2E1-69B3526BA77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05C31AA1-BACD-4FAD-AAD6-1EA24F327497}">
      <dgm:prSet phldrT="[Текст]" custT="1"/>
      <dgm:spPr>
        <a:xfrm>
          <a:off x="0" y="1845027"/>
          <a:ext cx="2944085" cy="6349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Комитет по финансам администрации                    «</a:t>
          </a:r>
          <a:r>
            <a:rPr lang="ru-RU" sz="1600" b="1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66B9101-EB35-466E-8CD9-30FBB37875B1}" type="par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FDDB3DFD-C0FB-4D97-8A32-05F4FB333E1A}" type="sibTrans" cxnId="{ABF6394C-B7CC-483A-97B1-F2C8085F6163}">
      <dgm:prSet/>
      <dgm:spPr/>
      <dgm:t>
        <a:bodyPr/>
        <a:lstStyle/>
        <a:p>
          <a:endParaRPr lang="ru-RU" sz="2000" b="1" cap="all" spc="0">
            <a:ln w="9000" cmpd="sng">
              <a:noFill/>
              <a:prstDash val="solid"/>
            </a:ln>
            <a:solidFill>
              <a:schemeClr val="tx1"/>
            </a:solidFill>
            <a:effectLst>
              <a:reflection blurRad="12700" stA="28000" endPos="45000" dist="1000" dir="5400000" sy="-100000" algn="bl" rotWithShape="0"/>
            </a:effectLst>
          </a:endParaRPr>
        </a:p>
      </dgm:t>
    </dgm:pt>
    <dgm:pt modelId="{54CA037B-1478-4A4F-88FD-1593D8F7BAFD}" type="pres">
      <dgm:prSet presAssocID="{615A5D04-0545-45D1-8566-DA08D8BFD34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445FCE-837B-4E44-9FC8-4B86C20F188F}" type="pres">
      <dgm:prSet presAssocID="{615A5D04-0545-45D1-8566-DA08D8BFD34C}" presName="cycle" presStyleCnt="0"/>
      <dgm:spPr/>
      <dgm:t>
        <a:bodyPr/>
        <a:lstStyle/>
        <a:p>
          <a:endParaRPr lang="ru-RU"/>
        </a:p>
      </dgm:t>
    </dgm:pt>
    <dgm:pt modelId="{D1561EB6-77E7-4B05-821E-273BD11E98EB}" type="pres">
      <dgm:prSet presAssocID="{FEEF2218-5AF2-4410-8BC7-276BED66B6EE}" presName="nodeFirstNode" presStyleLbl="node1" presStyleIdx="0" presStyleCnt="9" custScaleX="222457" custScaleY="132506" custRadScaleRad="97488" custRadScaleInc="-8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EEFEBE-E988-41CA-90D7-8766331D4B48}" type="pres">
      <dgm:prSet presAssocID="{34A335BF-BB1D-40D4-9319-5437CF8255B1}" presName="sibTransFirstNode" presStyleLbl="bgShp" presStyleIdx="0" presStyleCnt="1" custScaleX="166279" custLinFactNeighborX="3681" custLinFactNeighborY="9781"/>
      <dgm:spPr/>
      <dgm:t>
        <a:bodyPr/>
        <a:lstStyle/>
        <a:p>
          <a:endParaRPr lang="ru-RU"/>
        </a:p>
      </dgm:t>
    </dgm:pt>
    <dgm:pt modelId="{2C16F276-D199-4AD5-ACCC-D12E00631E79}" type="pres">
      <dgm:prSet presAssocID="{EB30197E-07E9-4D69-AF51-65F3777F39A5}" presName="nodeFollowingNodes" presStyleLbl="node1" presStyleIdx="1" presStyleCnt="9" custScaleX="282942" custScaleY="132506" custRadScaleRad="119300" custRadScaleInc="532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9DD026-9254-43C2-BBB7-A19AAFB7BFDE}" type="pres">
      <dgm:prSet presAssocID="{60B103CE-A9D7-4334-BAEF-BCE1F0D61CBA}" presName="nodeFollowingNodes" presStyleLbl="node1" presStyleIdx="2" presStyleCnt="9" custScaleX="311717" custScaleY="134483" custRadScaleRad="98842" custRadScaleInc="141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7052AF-D30D-4106-8E61-D97853A120C3}" type="pres">
      <dgm:prSet presAssocID="{AAB46D74-0D7C-4CE1-8543-716A0AC352B0}" presName="nodeFollowingNodes" presStyleLbl="node1" presStyleIdx="3" presStyleCnt="9" custScaleX="298918" custScaleY="147021" custRadScaleRad="106727" custRadScaleInc="-17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D8BAF5-6A56-49D5-AE26-0D66F811E09B}" type="pres">
      <dgm:prSet presAssocID="{7F7F9E6D-F574-467E-952D-BB0B35AE23E7}" presName="nodeFollowingNodes" presStyleLbl="node1" presStyleIdx="4" presStyleCnt="9" custScaleX="263288" custScaleY="164748" custRadScaleRad="139571" custRadScaleInc="-72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23E67-DFA9-4333-AC9D-2FD9248720A4}" type="pres">
      <dgm:prSet presAssocID="{DA96D21E-B6BB-44DE-938F-C66F85E62C48}" presName="nodeFollowingNodes" presStyleLbl="node1" presStyleIdx="5" presStyleCnt="9" custScaleX="229002" custScaleY="133398" custRadScaleRad="135614" custRadScaleInc="682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7DA41-EE35-43D6-97EA-9F211E96BB40}" type="pres">
      <dgm:prSet presAssocID="{2551CEA1-0865-429F-B3EC-FD6B2B130121}" presName="nodeFollowingNodes" presStyleLbl="node1" presStyleIdx="6" presStyleCnt="9" custScaleX="285144" custScaleY="156532" custRadScaleRad="105650" custRadScaleInc="194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AE2F17-58EA-4C98-A235-DEA160BBD16B}" type="pres">
      <dgm:prSet presAssocID="{05C31AA1-BACD-4FAD-AAD6-1EA24F327497}" presName="nodeFollowingNodes" presStyleLbl="node1" presStyleIdx="7" presStyleCnt="9" custScaleX="303389" custScaleY="132506" custRadScaleRad="98967" custRadScaleInc="-119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A99471-F451-4D37-8FD9-CD2ED93E1593}" type="pres">
      <dgm:prSet presAssocID="{250C5819-1C83-4A4A-BC5D-FCE60CE17A8F}" presName="nodeFollowingNodes" presStyleLbl="node1" presStyleIdx="8" presStyleCnt="9" custScaleX="292690" custScaleY="132506" custRadScaleRad="114780" custRadScaleInc="-49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F401AA-9399-4442-B32C-7584162BD767}" type="presOf" srcId="{FEEF2218-5AF2-4410-8BC7-276BED66B6EE}" destId="{D1561EB6-77E7-4B05-821E-273BD11E98EB}" srcOrd="0" destOrd="0" presId="urn:microsoft.com/office/officeart/2005/8/layout/cycle3"/>
    <dgm:cxn modelId="{53F656C7-3DE4-4FAF-82C6-A8D72E0DD2FB}" type="presOf" srcId="{2551CEA1-0865-429F-B3EC-FD6B2B130121}" destId="{E027DA41-EE35-43D6-97EA-9F211E96BB40}" srcOrd="0" destOrd="0" presId="urn:microsoft.com/office/officeart/2005/8/layout/cycle3"/>
    <dgm:cxn modelId="{BC7475F5-71DF-4B1B-9A4B-378478AF7B50}" type="presOf" srcId="{250C5819-1C83-4A4A-BC5D-FCE60CE17A8F}" destId="{11A99471-F451-4D37-8FD9-CD2ED93E1593}" srcOrd="0" destOrd="0" presId="urn:microsoft.com/office/officeart/2005/8/layout/cycle3"/>
    <dgm:cxn modelId="{38E90938-C4EA-49A3-9F97-A014FA9FDA61}" type="presOf" srcId="{615A5D04-0545-45D1-8566-DA08D8BFD34C}" destId="{54CA037B-1478-4A4F-88FD-1593D8F7BAFD}" srcOrd="0" destOrd="0" presId="urn:microsoft.com/office/officeart/2005/8/layout/cycle3"/>
    <dgm:cxn modelId="{ABF6394C-B7CC-483A-97B1-F2C8085F6163}" srcId="{615A5D04-0545-45D1-8566-DA08D8BFD34C}" destId="{05C31AA1-BACD-4FAD-AAD6-1EA24F327497}" srcOrd="7" destOrd="0" parTransId="{E66B9101-EB35-466E-8CD9-30FBB37875B1}" sibTransId="{FDDB3DFD-C0FB-4D97-8A32-05F4FB333E1A}"/>
    <dgm:cxn modelId="{EB836AF6-32F1-4622-80DD-1061809771CC}" type="presOf" srcId="{60B103CE-A9D7-4334-BAEF-BCE1F0D61CBA}" destId="{209DD026-9254-43C2-BBB7-A19AAFB7BFDE}" srcOrd="0" destOrd="0" presId="urn:microsoft.com/office/officeart/2005/8/layout/cycle3"/>
    <dgm:cxn modelId="{0D48A0BF-F6A1-484C-B561-F228626B79B1}" srcId="{615A5D04-0545-45D1-8566-DA08D8BFD34C}" destId="{60B103CE-A9D7-4334-BAEF-BCE1F0D61CBA}" srcOrd="2" destOrd="0" parTransId="{8A4780E3-0B6C-4C8C-A656-F734BFD79464}" sibTransId="{6120DB8E-CFA9-40FD-A4B2-E028B8703F7D}"/>
    <dgm:cxn modelId="{26BADA5F-AC27-4888-9086-D1187B2E28A8}" srcId="{615A5D04-0545-45D1-8566-DA08D8BFD34C}" destId="{AAB46D74-0D7C-4CE1-8543-716A0AC352B0}" srcOrd="3" destOrd="0" parTransId="{918EAC26-9350-4377-87CE-180FF9082E3F}" sibTransId="{F2C01916-5B5C-4DB5-AE4E-E15699360CA0}"/>
    <dgm:cxn modelId="{4414E7D0-735F-4CA4-A2E1-69B3526BA773}" srcId="{615A5D04-0545-45D1-8566-DA08D8BFD34C}" destId="{2551CEA1-0865-429F-B3EC-FD6B2B130121}" srcOrd="6" destOrd="0" parTransId="{52201D02-65E9-4E3B-9058-73977B04FA21}" sibTransId="{2BE97034-3810-45A1-9AAA-8FE7DDEC80FE}"/>
    <dgm:cxn modelId="{5C4073FB-DA36-4FD2-ABDD-67A37800A1B6}" type="presOf" srcId="{EB30197E-07E9-4D69-AF51-65F3777F39A5}" destId="{2C16F276-D199-4AD5-ACCC-D12E00631E79}" srcOrd="0" destOrd="0" presId="urn:microsoft.com/office/officeart/2005/8/layout/cycle3"/>
    <dgm:cxn modelId="{D614C314-44CD-4E23-A614-EB57133AA8F3}" type="presOf" srcId="{05C31AA1-BACD-4FAD-AAD6-1EA24F327497}" destId="{83AE2F17-58EA-4C98-A235-DEA160BBD16B}" srcOrd="0" destOrd="0" presId="urn:microsoft.com/office/officeart/2005/8/layout/cycle3"/>
    <dgm:cxn modelId="{90DBCF16-C8CC-405E-A268-6AA9BDB951B5}" type="presOf" srcId="{DA96D21E-B6BB-44DE-938F-C66F85E62C48}" destId="{95D23E67-DFA9-4333-AC9D-2FD9248720A4}" srcOrd="0" destOrd="0" presId="urn:microsoft.com/office/officeart/2005/8/layout/cycle3"/>
    <dgm:cxn modelId="{124D15C8-1098-43DE-87B6-3907896028F7}" type="presOf" srcId="{7F7F9E6D-F574-467E-952D-BB0B35AE23E7}" destId="{21D8BAF5-6A56-49D5-AE26-0D66F811E09B}" srcOrd="0" destOrd="0" presId="urn:microsoft.com/office/officeart/2005/8/layout/cycle3"/>
    <dgm:cxn modelId="{24D450B5-E544-4993-8CCC-62CDEC844A70}" srcId="{615A5D04-0545-45D1-8566-DA08D8BFD34C}" destId="{7F7F9E6D-F574-467E-952D-BB0B35AE23E7}" srcOrd="4" destOrd="0" parTransId="{4B32B3CC-F2A0-4A44-8722-56BD33A38AA5}" sibTransId="{1D846B5C-682D-4608-830C-5F0DA44F8BE6}"/>
    <dgm:cxn modelId="{6627E397-3532-4544-B2B5-32DD8D5FDBD0}" srcId="{615A5D04-0545-45D1-8566-DA08D8BFD34C}" destId="{250C5819-1C83-4A4A-BC5D-FCE60CE17A8F}" srcOrd="8" destOrd="0" parTransId="{F2DD1601-1B76-4DE4-8B51-50C8922597C9}" sibTransId="{A50B2886-05C4-49D4-BCB8-E0D987F36BE2}"/>
    <dgm:cxn modelId="{907DF811-3E09-4B5C-98EC-7496E9A98BE7}" srcId="{615A5D04-0545-45D1-8566-DA08D8BFD34C}" destId="{EB30197E-07E9-4D69-AF51-65F3777F39A5}" srcOrd="1" destOrd="0" parTransId="{745BC2AA-05D0-41D0-97E7-A91BC3682B4F}" sibTransId="{7922F63D-D5F4-43B7-A21E-5F8BE1CD2C06}"/>
    <dgm:cxn modelId="{9741653F-11D1-49F2-BAAA-18519B8BAA52}" srcId="{615A5D04-0545-45D1-8566-DA08D8BFD34C}" destId="{DA96D21E-B6BB-44DE-938F-C66F85E62C48}" srcOrd="5" destOrd="0" parTransId="{0FA5E200-2259-49D0-8945-20D04D1B659A}" sibTransId="{B670BCA8-1A58-44BE-8114-5522050CEEF9}"/>
    <dgm:cxn modelId="{AE0E6291-5EF3-41CD-82C6-BA5D585C3E4E}" type="presOf" srcId="{AAB46D74-0D7C-4CE1-8543-716A0AC352B0}" destId="{B77052AF-D30D-4106-8E61-D97853A120C3}" srcOrd="0" destOrd="0" presId="urn:microsoft.com/office/officeart/2005/8/layout/cycle3"/>
    <dgm:cxn modelId="{5B4DAB15-1968-442D-AA84-46D6ABAE45E0}" srcId="{615A5D04-0545-45D1-8566-DA08D8BFD34C}" destId="{FEEF2218-5AF2-4410-8BC7-276BED66B6EE}" srcOrd="0" destOrd="0" parTransId="{4808CE67-6715-4D95-AB79-9381A7AAADA8}" sibTransId="{34A335BF-BB1D-40D4-9319-5437CF8255B1}"/>
    <dgm:cxn modelId="{9ECDB599-FF21-4D69-9B90-ADC95E667ADB}" type="presOf" srcId="{34A335BF-BB1D-40D4-9319-5437CF8255B1}" destId="{7EEEFEBE-E988-41CA-90D7-8766331D4B48}" srcOrd="0" destOrd="0" presId="urn:microsoft.com/office/officeart/2005/8/layout/cycle3"/>
    <dgm:cxn modelId="{A669F128-28CC-4A73-BE0B-B1D35793CC96}" type="presParOf" srcId="{54CA037B-1478-4A4F-88FD-1593D8F7BAFD}" destId="{52445FCE-837B-4E44-9FC8-4B86C20F188F}" srcOrd="0" destOrd="0" presId="urn:microsoft.com/office/officeart/2005/8/layout/cycle3"/>
    <dgm:cxn modelId="{E0B2F137-B617-436D-8893-E69296AFF276}" type="presParOf" srcId="{52445FCE-837B-4E44-9FC8-4B86C20F188F}" destId="{D1561EB6-77E7-4B05-821E-273BD11E98EB}" srcOrd="0" destOrd="0" presId="urn:microsoft.com/office/officeart/2005/8/layout/cycle3"/>
    <dgm:cxn modelId="{9056784A-8D7D-45F5-9766-0FD1A5103FD9}" type="presParOf" srcId="{52445FCE-837B-4E44-9FC8-4B86C20F188F}" destId="{7EEEFEBE-E988-41CA-90D7-8766331D4B48}" srcOrd="1" destOrd="0" presId="urn:microsoft.com/office/officeart/2005/8/layout/cycle3"/>
    <dgm:cxn modelId="{3CD69163-6ACD-4279-A56C-8F2E7113472D}" type="presParOf" srcId="{52445FCE-837B-4E44-9FC8-4B86C20F188F}" destId="{2C16F276-D199-4AD5-ACCC-D12E00631E79}" srcOrd="2" destOrd="0" presId="urn:microsoft.com/office/officeart/2005/8/layout/cycle3"/>
    <dgm:cxn modelId="{493FED84-0FC2-49A2-AC1D-693E7EEC00B6}" type="presParOf" srcId="{52445FCE-837B-4E44-9FC8-4B86C20F188F}" destId="{209DD026-9254-43C2-BBB7-A19AAFB7BFDE}" srcOrd="3" destOrd="0" presId="urn:microsoft.com/office/officeart/2005/8/layout/cycle3"/>
    <dgm:cxn modelId="{52DA6427-3145-4C4B-8C6B-CBC0BFDDD783}" type="presParOf" srcId="{52445FCE-837B-4E44-9FC8-4B86C20F188F}" destId="{B77052AF-D30D-4106-8E61-D97853A120C3}" srcOrd="4" destOrd="0" presId="urn:microsoft.com/office/officeart/2005/8/layout/cycle3"/>
    <dgm:cxn modelId="{5CCC56E7-3CA3-45C0-99D2-01F34750CD1C}" type="presParOf" srcId="{52445FCE-837B-4E44-9FC8-4B86C20F188F}" destId="{21D8BAF5-6A56-49D5-AE26-0D66F811E09B}" srcOrd="5" destOrd="0" presId="urn:microsoft.com/office/officeart/2005/8/layout/cycle3"/>
    <dgm:cxn modelId="{2AD55BE5-ECEE-46D7-92B7-1874808C3B2C}" type="presParOf" srcId="{52445FCE-837B-4E44-9FC8-4B86C20F188F}" destId="{95D23E67-DFA9-4333-AC9D-2FD9248720A4}" srcOrd="6" destOrd="0" presId="urn:microsoft.com/office/officeart/2005/8/layout/cycle3"/>
    <dgm:cxn modelId="{CB19199F-330C-453B-9B21-2419238EF4BF}" type="presParOf" srcId="{52445FCE-837B-4E44-9FC8-4B86C20F188F}" destId="{E027DA41-EE35-43D6-97EA-9F211E96BB40}" srcOrd="7" destOrd="0" presId="urn:microsoft.com/office/officeart/2005/8/layout/cycle3"/>
    <dgm:cxn modelId="{DB4675B2-1AB8-4EEA-A3C9-F024F1777D95}" type="presParOf" srcId="{52445FCE-837B-4E44-9FC8-4B86C20F188F}" destId="{83AE2F17-58EA-4C98-A235-DEA160BBD16B}" srcOrd="8" destOrd="0" presId="urn:microsoft.com/office/officeart/2005/8/layout/cycle3"/>
    <dgm:cxn modelId="{410FD8E1-722D-4508-B95F-1C8F68BABA5B}" type="presParOf" srcId="{52445FCE-837B-4E44-9FC8-4B86C20F188F}" destId="{11A99471-F451-4D37-8FD9-CD2ED93E1593}" srcOrd="9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EFEBE-E988-41CA-90D7-8766331D4B48}">
      <dsp:nvSpPr>
        <dsp:cNvPr id="0" name=""/>
        <dsp:cNvSpPr/>
      </dsp:nvSpPr>
      <dsp:spPr>
        <a:xfrm>
          <a:off x="-136911" y="5426"/>
          <a:ext cx="9300815" cy="5593499"/>
        </a:xfrm>
        <a:prstGeom prst="circularArrow">
          <a:avLst>
            <a:gd name="adj1" fmla="val 5544"/>
            <a:gd name="adj2" fmla="val 330680"/>
            <a:gd name="adj3" fmla="val 13227039"/>
            <a:gd name="adj4" fmla="val 17729847"/>
            <a:gd name="adj5" fmla="val 5757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1561EB6-77E7-4B05-821E-273BD11E98EB}">
      <dsp:nvSpPr>
        <dsp:cNvPr id="0" name=""/>
        <dsp:cNvSpPr/>
      </dsp:nvSpPr>
      <dsp:spPr>
        <a:xfrm>
          <a:off x="2695172" y="-110334"/>
          <a:ext cx="3224855" cy="960438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глава муниципального района «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742057" y="-63449"/>
        <a:ext cx="3131085" cy="866668"/>
      </dsp:txXfrm>
    </dsp:sp>
    <dsp:sp modelId="{2C16F276-D199-4AD5-ACCC-D12E00631E79}">
      <dsp:nvSpPr>
        <dsp:cNvPr id="0" name=""/>
        <dsp:cNvSpPr/>
      </dsp:nvSpPr>
      <dsp:spPr>
        <a:xfrm>
          <a:off x="4827302" y="753697"/>
          <a:ext cx="4101677" cy="960438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Совет муниципального района «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874187" y="800582"/>
        <a:ext cx="4007907" cy="866668"/>
      </dsp:txXfrm>
    </dsp:sp>
    <dsp:sp modelId="{209DD026-9254-43C2-BBB7-A19AAFB7BFDE}">
      <dsp:nvSpPr>
        <dsp:cNvPr id="0" name=""/>
        <dsp:cNvSpPr/>
      </dsp:nvSpPr>
      <dsp:spPr>
        <a:xfrm>
          <a:off x="4523945" y="2002902"/>
          <a:ext cx="4518815" cy="974768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управление Федерального казначейства по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ЗАБАЙКАЛЬСКОму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КРАю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571529" y="2050486"/>
        <a:ext cx="4423647" cy="879600"/>
      </dsp:txXfrm>
    </dsp:sp>
    <dsp:sp modelId="{B77052AF-D30D-4106-8E61-D97853A120C3}">
      <dsp:nvSpPr>
        <dsp:cNvPr id="0" name=""/>
        <dsp:cNvSpPr/>
      </dsp:nvSpPr>
      <dsp:spPr>
        <a:xfrm>
          <a:off x="4595708" y="3189067"/>
          <a:ext cx="4333274" cy="1065647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Контрольно-СЧЕТНАЯ ПАЛАТА  муниципального района «БАЛЕЙСКИЙ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47729" y="3241088"/>
        <a:ext cx="4229232" cy="961605"/>
      </dsp:txXfrm>
    </dsp:sp>
    <dsp:sp modelId="{21D8BAF5-6A56-49D5-AE26-0D66F811E09B}">
      <dsp:nvSpPr>
        <dsp:cNvPr id="0" name=""/>
        <dsp:cNvSpPr/>
      </dsp:nvSpPr>
      <dsp:spPr>
        <a:xfrm>
          <a:off x="4930289" y="4336167"/>
          <a:ext cx="3816763" cy="1194137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распорядители, распорядители и получатели средств бюджета района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988582" y="4394460"/>
        <a:ext cx="3700177" cy="1077551"/>
      </dsp:txXfrm>
    </dsp:sp>
    <dsp:sp modelId="{95D23E67-DFA9-4333-AC9D-2FD9248720A4}">
      <dsp:nvSpPr>
        <dsp:cNvPr id="0" name=""/>
        <dsp:cNvSpPr/>
      </dsp:nvSpPr>
      <dsp:spPr>
        <a:xfrm>
          <a:off x="504715" y="4449784"/>
          <a:ext cx="3319734" cy="966904"/>
        </a:xfrm>
        <a:prstGeom prst="roundRect">
          <a:avLst/>
        </a:prstGeom>
        <a:solidFill>
          <a:srgbClr val="FFFF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доходов бюджета района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51915" y="4496984"/>
        <a:ext cx="3225334" cy="872504"/>
      </dsp:txXfrm>
    </dsp:sp>
    <dsp:sp modelId="{E027DA41-EE35-43D6-97EA-9F211E96BB40}">
      <dsp:nvSpPr>
        <dsp:cNvPr id="0" name=""/>
        <dsp:cNvSpPr/>
      </dsp:nvSpPr>
      <dsp:spPr>
        <a:xfrm>
          <a:off x="47545" y="3108594"/>
          <a:ext cx="4133599" cy="1134585"/>
        </a:xfrm>
        <a:prstGeom prst="round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главные администраторы (администраторы) источников финансирования дефицита бюджета района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02931" y="3163980"/>
        <a:ext cx="4022827" cy="1023813"/>
      </dsp:txXfrm>
    </dsp:sp>
    <dsp:sp modelId="{83AE2F17-58EA-4C98-A235-DEA160BBD16B}">
      <dsp:nvSpPr>
        <dsp:cNvPr id="0" name=""/>
        <dsp:cNvSpPr/>
      </dsp:nvSpPr>
      <dsp:spPr>
        <a:xfrm>
          <a:off x="-113777" y="1977837"/>
          <a:ext cx="4398088" cy="960438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Комитет по финансам администрации                    «</a:t>
          </a:r>
          <a:r>
            <a:rPr lang="ru-RU" sz="1600" b="1" kern="1200" cap="all" spc="0" dirty="0" err="1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балейский</a:t>
          </a: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-66892" y="2024722"/>
        <a:ext cx="4304318" cy="866668"/>
      </dsp:txXfrm>
    </dsp:sp>
    <dsp:sp modelId="{11A99471-F451-4D37-8FD9-CD2ED93E1593}">
      <dsp:nvSpPr>
        <dsp:cNvPr id="0" name=""/>
        <dsp:cNvSpPr/>
      </dsp:nvSpPr>
      <dsp:spPr>
        <a:xfrm>
          <a:off x="9" y="746436"/>
          <a:ext cx="4242990" cy="960438"/>
        </a:xfrm>
        <a:prstGeom prst="roundRect">
          <a:avLst/>
        </a:prstGeom>
        <a:solidFill>
          <a:srgbClr val="99FF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cap="all" spc="0" dirty="0" smtClean="0">
              <a:ln w="9000" cmpd="sng">
                <a:noFill/>
                <a:prstDash val="solid"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администрация муниципального района «Балейский район»</a:t>
          </a:r>
          <a:endParaRPr lang="ru-RU" sz="1600" b="1" kern="1200" cap="all" spc="0" dirty="0">
            <a:ln w="9000" cmpd="sng">
              <a:noFill/>
              <a:prstDash val="solid"/>
            </a:ln>
            <a:solidFill>
              <a:schemeClr val="tx1"/>
            </a:solidFill>
            <a:effectLst/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46894" y="793321"/>
        <a:ext cx="4149220" cy="866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</cdr:x>
      <cdr:y>0.95486</cdr:y>
    </cdr:from>
    <cdr:to>
      <cdr:x>0.8875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85800" y="2743200"/>
          <a:ext cx="3371850" cy="123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0.17292</cdr:x>
      <cdr:y>0.77916</cdr:y>
    </cdr:from>
    <cdr:to>
      <cdr:x>1</cdr:x>
      <cdr:y>0.88089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169392" y="2990851"/>
          <a:ext cx="5593358" cy="3905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dirty="0"/>
            <a:t>    </a:t>
          </a:r>
          <a:r>
            <a:rPr lang="ru-RU" sz="1800" dirty="0" smtClean="0"/>
            <a:t>2022 </a:t>
          </a:r>
          <a:r>
            <a:rPr lang="ru-RU" sz="1800" dirty="0"/>
            <a:t>год           </a:t>
          </a:r>
          <a:r>
            <a:rPr lang="ru-RU" sz="1800" dirty="0" smtClean="0"/>
            <a:t>2023</a:t>
          </a:r>
          <a:r>
            <a:rPr lang="ru-RU" sz="1800" baseline="0" dirty="0" smtClean="0"/>
            <a:t> </a:t>
          </a:r>
          <a:r>
            <a:rPr lang="ru-RU" sz="1800" baseline="0" dirty="0"/>
            <a:t>год            </a:t>
          </a:r>
          <a:r>
            <a:rPr lang="ru-RU" sz="1800" baseline="0" dirty="0" smtClean="0"/>
            <a:t>2024 </a:t>
          </a:r>
          <a:r>
            <a:rPr lang="ru-RU" sz="1800" baseline="0" dirty="0"/>
            <a:t>год              </a:t>
          </a:r>
          <a:r>
            <a:rPr lang="ru-RU" sz="1800" baseline="0" dirty="0" smtClean="0"/>
            <a:t>2025 </a:t>
          </a:r>
          <a:r>
            <a:rPr lang="ru-RU" sz="1800" baseline="0" dirty="0"/>
            <a:t>год</a:t>
          </a:r>
          <a:endParaRPr lang="ru-RU" sz="1800" dirty="0"/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0.69022</cdr:x>
      <cdr:y>0.61655</cdr:y>
    </cdr:from>
    <cdr:to>
      <cdr:x>0.9714</cdr:x>
      <cdr:y>0.88946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566515" y="3268440"/>
          <a:ext cx="2267712" cy="1446797"/>
        </a:xfrm>
        <a:prstGeom xmlns:a="http://schemas.openxmlformats.org/drawingml/2006/main" prst="rect">
          <a:avLst/>
        </a:prstGeom>
      </cdr:spPr>
    </cdr:pic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0.71882</cdr:x>
      <cdr:y>0.56221</cdr:y>
    </cdr:from>
    <cdr:to>
      <cdr:x>1</cdr:x>
      <cdr:y>0.83513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797184" y="2980408"/>
          <a:ext cx="2267712" cy="1446797"/>
        </a:xfrm>
        <a:prstGeom xmlns:a="http://schemas.openxmlformats.org/drawingml/2006/main" prst="rect">
          <a:avLst/>
        </a:prstGeom>
      </cdr:spPr>
    </cdr:pic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0.73684</cdr:x>
      <cdr:y>0.56221</cdr:y>
    </cdr:from>
    <cdr:to>
      <cdr:x>1</cdr:x>
      <cdr:y>0.83513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048672" y="3011575"/>
          <a:ext cx="2160240" cy="1461942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0.78876</cdr:x>
      <cdr:y>0.5</cdr:y>
    </cdr:from>
    <cdr:to>
      <cdr:x>0.98801</cdr:x>
      <cdr:y>0.77778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70835" y="2268253"/>
          <a:ext cx="1786150" cy="1260140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0.78876</cdr:x>
      <cdr:y>0.5</cdr:y>
    </cdr:from>
    <cdr:to>
      <cdr:x>0.98801</cdr:x>
      <cdr:y>0.77778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70835" y="2268253"/>
          <a:ext cx="1786150" cy="1260140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0.78876</cdr:x>
      <cdr:y>0.5</cdr:y>
    </cdr:from>
    <cdr:to>
      <cdr:x>0.98801</cdr:x>
      <cdr:y>0.77778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70835" y="2268253"/>
          <a:ext cx="1786150" cy="1260140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0.78876</cdr:x>
      <cdr:y>0.5</cdr:y>
    </cdr:from>
    <cdr:to>
      <cdr:x>0.98801</cdr:x>
      <cdr:y>0.77778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070835" y="2268253"/>
          <a:ext cx="1786150" cy="1260140"/>
        </a:xfrm>
        <a:prstGeom xmlns:a="http://schemas.openxmlformats.org/drawingml/2006/main" prst="rect">
          <a:avLst/>
        </a:prstGeom>
      </cdr:spPr>
    </cdr:pic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0.78685</cdr:x>
      <cdr:y>0.55035</cdr:y>
    </cdr:from>
    <cdr:to>
      <cdr:x>1</cdr:x>
      <cdr:y>0.85217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345853" y="2908400"/>
          <a:ext cx="1719043" cy="1595018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0.78685</cdr:x>
      <cdr:y>0.53505</cdr:y>
    </cdr:from>
    <cdr:to>
      <cdr:x>1</cdr:x>
      <cdr:y>0.8203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459172" y="2836392"/>
          <a:ext cx="1749740" cy="1512168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0.78304</cdr:x>
      <cdr:y>0.56221</cdr:y>
    </cdr:from>
    <cdr:to>
      <cdr:x>1</cdr:x>
      <cdr:y>0.84746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315156" y="2980408"/>
          <a:ext cx="1749740" cy="1512168"/>
        </a:xfrm>
        <a:prstGeom xmlns:a="http://schemas.openxmlformats.org/drawingml/2006/main" prst="rect">
          <a:avLst/>
        </a:prstGeom>
      </cdr:spPr>
    </cdr:pic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0.74117</cdr:x>
      <cdr:y>0.62448</cdr:y>
    </cdr:from>
    <cdr:to>
      <cdr:x>0.99978</cdr:x>
      <cdr:y>0.8554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6084168" y="3310505"/>
          <a:ext cx="2122900" cy="122413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43222" cy="344794"/>
          </a:xfrm>
          <a:prstGeom prst="rect">
            <a:avLst/>
          </a:prstGeom>
        </p:spPr>
        <p:txBody>
          <a:bodyPr vert="horz" lIns="92436" tIns="46218" rIns="92436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74741" y="2"/>
            <a:ext cx="4343222" cy="344794"/>
          </a:xfrm>
          <a:prstGeom prst="rect">
            <a:avLst/>
          </a:prstGeom>
        </p:spPr>
        <p:txBody>
          <a:bodyPr vert="horz" lIns="92436" tIns="46218" rIns="92436" bIns="46218" rtlCol="0"/>
          <a:lstStyle>
            <a:lvl1pPr algn="r">
              <a:defRPr sz="1200"/>
            </a:lvl1pPr>
          </a:lstStyle>
          <a:p>
            <a:fld id="{12FB8D11-C977-463E-AF02-8E0E09EE500B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542268"/>
            <a:ext cx="4343222" cy="344793"/>
          </a:xfrm>
          <a:prstGeom prst="rect">
            <a:avLst/>
          </a:prstGeom>
        </p:spPr>
        <p:txBody>
          <a:bodyPr vert="horz" lIns="92436" tIns="46218" rIns="92436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74741" y="6542268"/>
            <a:ext cx="4343222" cy="344793"/>
          </a:xfrm>
          <a:prstGeom prst="rect">
            <a:avLst/>
          </a:prstGeom>
        </p:spPr>
        <p:txBody>
          <a:bodyPr vert="horz" lIns="92436" tIns="46218" rIns="92436" bIns="46218" rtlCol="0" anchor="b"/>
          <a:lstStyle>
            <a:lvl1pPr algn="r">
              <a:defRPr sz="1200"/>
            </a:lvl1pPr>
          </a:lstStyle>
          <a:p>
            <a:fld id="{D485B497-2A20-4CC1-9CB2-17383044A6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07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4342130" cy="344408"/>
          </a:xfrm>
          <a:prstGeom prst="rect">
            <a:avLst/>
          </a:prstGeom>
        </p:spPr>
        <p:txBody>
          <a:bodyPr vert="horz" lIns="92436" tIns="46218" rIns="92436" bIns="4621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75856" y="0"/>
            <a:ext cx="4342130" cy="344408"/>
          </a:xfrm>
          <a:prstGeom prst="rect">
            <a:avLst/>
          </a:prstGeom>
        </p:spPr>
        <p:txBody>
          <a:bodyPr vert="horz" lIns="92436" tIns="46218" rIns="92436" bIns="46218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24.05.2024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4875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6" tIns="46218" rIns="92436" bIns="4621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02031" y="3271880"/>
            <a:ext cx="8016240" cy="3099674"/>
          </a:xfrm>
          <a:prstGeom prst="rect">
            <a:avLst/>
          </a:prstGeom>
        </p:spPr>
        <p:txBody>
          <a:bodyPr vert="horz" lIns="92436" tIns="46218" rIns="92436" bIns="4621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542560"/>
            <a:ext cx="4342130" cy="344408"/>
          </a:xfrm>
          <a:prstGeom prst="rect">
            <a:avLst/>
          </a:prstGeom>
        </p:spPr>
        <p:txBody>
          <a:bodyPr vert="horz" lIns="92436" tIns="46218" rIns="92436" bIns="4621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75856" y="6542560"/>
            <a:ext cx="4342130" cy="344408"/>
          </a:xfrm>
          <a:prstGeom prst="rect">
            <a:avLst/>
          </a:prstGeom>
        </p:spPr>
        <p:txBody>
          <a:bodyPr vert="horz" lIns="92436" tIns="46218" rIns="92436" bIns="46218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01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645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89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26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65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6C9C50D-4DB1-4297-928B-6D30805234FF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27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139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28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0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29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71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30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620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тут</a:t>
            </a:r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51122" indent="-28889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55573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17802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80031" indent="-23111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42261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04490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66719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28948" indent="-23111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4C07A6D-2DB0-4747-BDFC-915FE9B9261C}" type="slidenum">
              <a:rPr lang="ru-RU" altLang="ru-RU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31</a:t>
            </a:fld>
            <a:endParaRPr lang="ru-RU" altLang="ru-RU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479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F28916-94FA-4385-8669-9C33A48D4D05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39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06AF07-FA0E-4C27-929A-D20E3A8D59F3}" type="datetime1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879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23994C-D4C0-4792-B42C-86FF40A3266D}" type="datetime1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2002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B2D374-B41B-49A7-B9EE-F456ABE80BBC}" type="datetime1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6049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08C6C1-2B14-483E-9928-AB9F2AEA78AC}" type="datetime1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78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F98592-4DEF-48AE-BCFE-655F834E0953}" type="datetime1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1630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D120BA-0D8A-46E8-9297-CE81A705A195}" type="datetime1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90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EBE0B0-F17C-4D7C-8E0C-2D8A920A658C}" type="datetime1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5251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249F01-5B7B-41C3-89FE-0CB395159ACC}" type="datetime1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754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053EBC-02EC-4387-B854-6671AE0C26E2}" type="datetime1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020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DB594A-0DA9-4126-8501-356A14A1D884}" type="datetime1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30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BF4F0D-25D5-448B-9A1D-48D4124CDBA4}" type="datetime1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9925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E92A2F60-BCF0-447B-9034-4A8FE67B3B10}" type="datetime1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image" Target="../media/image27.jpeg"/><Relationship Id="rId4" Type="http://schemas.openxmlformats.org/officeDocument/2006/relationships/image" Target="../media/image22.png"/><Relationship Id="rId9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chart" Target="../charts/char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098" y="4797152"/>
            <a:ext cx="8640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 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основании:</a:t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решения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"БАЛЕЙСКИЙ РАЙОН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МУНИЦИПАЛЬНОГО РАЙОНА "БАЛЕЙСКИЙ РАЙОН" на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годов»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0"/>
            <a:ext cx="62270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cap="all" dirty="0" smtClean="0">
                <a:ln w="9000" cmpd="sng">
                  <a:solidFill>
                    <a:srgbClr val="0070C0"/>
                  </a:solidFill>
                  <a:prstDash val="solid"/>
                </a:ln>
                <a:solidFill>
                  <a:srgbClr val="00B0F0"/>
                </a:solidFill>
                <a:effectLst/>
              </a:rPr>
              <a:t>  </a:t>
            </a:r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 район </a:t>
            </a:r>
          </a:p>
          <a:p>
            <a:pPr lvl="0" algn="ctr"/>
            <a:r>
              <a:rPr lang="ru-RU" sz="36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«БАЛЕЙСКИЙ РАЙОН»</a:t>
            </a:r>
            <a:endParaRPr lang="ru-RU" sz="36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2316D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2348880"/>
            <a:ext cx="5472608" cy="175432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5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2316D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endParaRPr lang="ru-RU" sz="54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2316D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Бале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98" y="206337"/>
            <a:ext cx="2088654" cy="202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844824"/>
            <a:ext cx="3167336" cy="309634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71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4852"/>
            <a:ext cx="91590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</a:t>
            </a:r>
            <a:r>
              <a:rPr lang="ru-RU" sz="24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«Балейский район»</a:t>
            </a:r>
            <a:endParaRPr lang="ru-RU" sz="24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755576" y="1542265"/>
            <a:ext cx="7056784" cy="1189476"/>
            <a:chOff x="624" y="1152"/>
            <a:chExt cx="2928" cy="720"/>
          </a:xfrm>
        </p:grpSpPr>
        <p:sp>
          <p:nvSpPr>
            <p:cNvPr id="14" name="Rectangle 6"/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66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5" name="Group 7"/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32" name="Oval 8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" name="Rectangle 9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Oval 10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Oval 11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6" name="Rectangle 12"/>
            <p:cNvSpPr>
              <a:spLocks noChangeArrowheads="1"/>
            </p:cNvSpPr>
            <p:nvPr/>
          </p:nvSpPr>
          <p:spPr bwMode="gray">
            <a:xfrm rot="3419336">
              <a:off x="1776" y="1152"/>
              <a:ext cx="672" cy="672"/>
            </a:xfrm>
            <a:prstGeom prst="rect">
              <a:avLst/>
            </a:prstGeom>
            <a:solidFill>
              <a:srgbClr val="5491D4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5491D4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grpSp>
          <p:nvGrpSpPr>
            <p:cNvPr id="17" name="Group 13"/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8" name="Oval 14"/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Rectangle 15"/>
              <p:cNvSpPr>
                <a:spLocks noChangeArrowheads="1"/>
              </p:cNvSpPr>
              <p:nvPr/>
            </p:nvSpPr>
            <p:spPr bwMode="gray">
              <a:xfrm>
                <a:off x="2048" y="3441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0" name="Oval 16"/>
              <p:cNvSpPr>
                <a:spLocks noChangeArrowheads="1"/>
              </p:cNvSpPr>
              <p:nvPr/>
            </p:nvSpPr>
            <p:spPr bwMode="gray">
              <a:xfrm>
                <a:off x="2400" y="3443"/>
                <a:ext cx="71" cy="234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1" name="Oval 17"/>
              <p:cNvSpPr>
                <a:spLocks noChangeArrowheads="1"/>
              </p:cNvSpPr>
              <p:nvPr/>
            </p:nvSpPr>
            <p:spPr bwMode="gray">
              <a:xfrm>
                <a:off x="2438" y="3519"/>
                <a:ext cx="20" cy="69"/>
              </a:xfrm>
              <a:prstGeom prst="ellipse">
                <a:avLst/>
              </a:prstGeom>
              <a:gradFill rotWithShape="0">
                <a:gsLst>
                  <a:gs pos="0">
                    <a:schemeClr val="bg1">
                      <a:gamma/>
                      <a:shade val="46275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8" name="Rectangle 18"/>
            <p:cNvSpPr>
              <a:spLocks noChangeArrowheads="1"/>
            </p:cNvSpPr>
            <p:nvPr/>
          </p:nvSpPr>
          <p:spPr bwMode="gray">
            <a:xfrm rot="3419336">
              <a:off x="2880" y="1152"/>
              <a:ext cx="672" cy="672"/>
            </a:xfrm>
            <a:prstGeom prst="rect">
              <a:avLst/>
            </a:prstGeom>
            <a:solidFill>
              <a:srgbClr val="99CC00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99CC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891200" y="486950"/>
            <a:ext cx="71287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u="sng" dirty="0">
                <a:ln w="11430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2400" b="1" i="1" dirty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n w="11430">
                  <a:noFill/>
                </a:ln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gray">
          <a:xfrm>
            <a:off x="862943" y="1858808"/>
            <a:ext cx="147091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25"/>
          <p:cNvSpPr txBox="1">
            <a:spLocks noChangeArrowheads="1"/>
          </p:cNvSpPr>
          <p:nvPr/>
        </p:nvSpPr>
        <p:spPr bwMode="gray">
          <a:xfrm>
            <a:off x="3589494" y="1822709"/>
            <a:ext cx="173220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5"/>
          <p:cNvSpPr txBox="1">
            <a:spLocks noChangeArrowheads="1"/>
          </p:cNvSpPr>
          <p:nvPr/>
        </p:nvSpPr>
        <p:spPr bwMode="gray">
          <a:xfrm>
            <a:off x="6156176" y="1832159"/>
            <a:ext cx="20188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</a:t>
            </a:r>
          </a:p>
          <a:p>
            <a:pPr algn="ctr"/>
            <a:r>
              <a:rPr lang="ru-RU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</a:t>
            </a:r>
            <a:endParaRPr lang="en-US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AutoShape 4"/>
          <p:cNvSpPr>
            <a:spLocks noChangeArrowheads="1"/>
          </p:cNvSpPr>
          <p:nvPr/>
        </p:nvSpPr>
        <p:spPr bwMode="auto">
          <a:xfrm>
            <a:off x="107502" y="3082008"/>
            <a:ext cx="3145953" cy="3234601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 физических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добычу полезных ископаемых;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нефтепродукты;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по упрощенной системе налогообложения;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Единый с/х налог;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Налог, взимаемый в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с применением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атентной системы налогообложения.</a:t>
            </a: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auto">
          <a:xfrm>
            <a:off x="6267187" y="3251200"/>
            <a:ext cx="2711896" cy="29141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Поступающие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денежные средства на безвозвратной и безвозмездной основе из бюджетов других уровней (межбюджетные трансферты в виде дотаций, субсидий, субвенций), а также перечисления от физических и юридических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400" b="1" dirty="0" smtClean="0"/>
          </a:p>
        </p:txBody>
      </p:sp>
      <p:sp>
        <p:nvSpPr>
          <p:cNvPr id="45" name="AutoShape 4"/>
          <p:cNvSpPr>
            <a:spLocks noChangeArrowheads="1"/>
          </p:cNvSpPr>
          <p:nvPr/>
        </p:nvSpPr>
        <p:spPr bwMode="auto">
          <a:xfrm>
            <a:off x="3253456" y="3083308"/>
            <a:ext cx="3013731" cy="315400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сдачи в аренду  муниципального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аренды земельных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участков;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санкций;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негативное воздействие на окружающую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среду;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продажи муниципального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имущества;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оказания платных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4100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179512" y="23307"/>
            <a:ext cx="8208912" cy="89645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</a:p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муниципального района «Балейский район»</a:t>
            </a:r>
            <a:endParaRPr lang="ru-RU" sz="2400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AutoShape 29"/>
          <p:cNvSpPr>
            <a:spLocks noChangeArrowheads="1"/>
          </p:cNvSpPr>
          <p:nvPr/>
        </p:nvSpPr>
        <p:spPr bwMode="gray">
          <a:xfrm flipH="1">
            <a:off x="2699791" y="1018780"/>
            <a:ext cx="5436872" cy="1864109"/>
          </a:xfrm>
          <a:prstGeom prst="homePlate">
            <a:avLst>
              <a:gd name="adj" fmla="val 37730"/>
            </a:avLst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779 533 650 рублей 94 копейки;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776 278 197 рублей 74 копейки;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3 255 453 рубля 20 копеек 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r>
              <a:rPr lang="ru-RU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 объёма доходов без учёта </a:t>
            </a:r>
          </a:p>
          <a:p>
            <a:pPr marL="137160" indent="0" algn="ctr">
              <a:buNone/>
            </a:pP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безвозмездных поступлений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AutoShape 22"/>
          <p:cNvSpPr>
            <a:spLocks noChangeArrowheads="1"/>
          </p:cNvSpPr>
          <p:nvPr/>
        </p:nvSpPr>
        <p:spPr bwMode="gray">
          <a:xfrm flipH="1">
            <a:off x="1844818" y="2924945"/>
            <a:ext cx="6330684" cy="1507444"/>
          </a:xfrm>
          <a:prstGeom prst="homePlate">
            <a:avLst>
              <a:gd name="adj" fmla="val 39083"/>
            </a:avLst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744 921 527 рублей 11 копеек;</a:t>
            </a: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741 666 077  рубля 31 копейка;</a:t>
            </a:r>
            <a:endParaRPr lang="ru-RU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 </a:t>
            </a:r>
            <a:r>
              <a:rPr lang="ru-RU" sz="20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</a:t>
            </a:r>
            <a:r>
              <a:rPr lang="ru-RU" sz="2000" b="1" dirty="0">
                <a:ln w="1905">
                  <a:noFill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3 255 449</a:t>
            </a: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рублей 80 копеек</a:t>
            </a:r>
          </a:p>
          <a:p>
            <a:pPr marL="137160" indent="0" algn="ctr">
              <a:buNone/>
            </a:pPr>
            <a:r>
              <a:rPr lang="ru-RU" sz="2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2000" b="1" u="sng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1,1</a:t>
            </a:r>
            <a:r>
              <a:rPr lang="ru-RU" sz="2000" b="1" u="sng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000" b="1" u="sng" dirty="0">
              <a:ln w="1905">
                <a:noFill/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5"/>
          <p:cNvSpPr>
            <a:spLocks noChangeArrowheads="1"/>
          </p:cNvSpPr>
          <p:nvPr/>
        </p:nvSpPr>
        <p:spPr bwMode="gray">
          <a:xfrm flipH="1">
            <a:off x="848418" y="4461249"/>
            <a:ext cx="7327083" cy="1585665"/>
          </a:xfrm>
          <a:prstGeom prst="homePlate">
            <a:avLst>
              <a:gd name="adj" fmla="val 44955"/>
            </a:avLst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marL="137160" indent="0" algn="ctr">
              <a:buFont typeface="Wingdings 2"/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450 102 957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40 копеек;</a:t>
            </a:r>
            <a:endParaRPr lang="ru-RU" sz="23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Font typeface="Wingdings 2"/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сумме </a:t>
            </a:r>
            <a:r>
              <a:rPr lang="ru-RU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450 102 957 </a:t>
            </a:r>
            <a:r>
              <a:rPr lang="ru-RU" sz="23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40 копеек;</a:t>
            </a:r>
          </a:p>
          <a:p>
            <a:pPr marL="137160" indent="0" algn="ctr">
              <a:buNone/>
            </a:pP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в сумме 0</a:t>
            </a:r>
            <a:r>
              <a:rPr lang="ru-RU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рублей 00 копеек</a:t>
            </a:r>
          </a:p>
        </p:txBody>
      </p:sp>
      <p:grpSp>
        <p:nvGrpSpPr>
          <p:cNvPr id="20" name="Group 25"/>
          <p:cNvGrpSpPr>
            <a:grpSpLocks/>
          </p:cNvGrpSpPr>
          <p:nvPr/>
        </p:nvGrpSpPr>
        <p:grpSpPr bwMode="auto">
          <a:xfrm>
            <a:off x="2339752" y="1992226"/>
            <a:ext cx="228600" cy="228600"/>
            <a:chOff x="2016" y="1920"/>
            <a:chExt cx="1680" cy="1680"/>
          </a:xfrm>
        </p:grpSpPr>
        <p:sp>
          <p:nvSpPr>
            <p:cNvPr id="21" name="Oval 2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FF66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Freeform 2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6600">
                    <a:gamma/>
                    <a:tint val="0"/>
                    <a:invGamma/>
                  </a:srgbClr>
                </a:gs>
                <a:gs pos="100000">
                  <a:srgbClr val="FF66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3" name="AutoShape 28"/>
          <p:cNvCxnSpPr>
            <a:cxnSpLocks noChangeShapeType="1"/>
          </p:cNvCxnSpPr>
          <p:nvPr/>
        </p:nvCxnSpPr>
        <p:spPr bwMode="gray">
          <a:xfrm flipH="1">
            <a:off x="2444448" y="1521419"/>
            <a:ext cx="1587" cy="434975"/>
          </a:xfrm>
          <a:prstGeom prst="straightConnector1">
            <a:avLst/>
          </a:prstGeom>
          <a:noFill/>
          <a:ln w="38100" cap="rnd">
            <a:solidFill>
              <a:srgbClr val="B67FF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 Box 24"/>
          <p:cNvSpPr txBox="1">
            <a:spLocks noChangeArrowheads="1"/>
          </p:cNvSpPr>
          <p:nvPr/>
        </p:nvSpPr>
        <p:spPr bwMode="gray">
          <a:xfrm>
            <a:off x="1487272" y="1018780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rgbClr val="BE022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en-US" sz="24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rgbClr val="BE022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1534690" y="3715956"/>
            <a:ext cx="228600" cy="228600"/>
            <a:chOff x="2016" y="1920"/>
            <a:chExt cx="1680" cy="1680"/>
          </a:xfrm>
        </p:grpSpPr>
        <p:sp>
          <p:nvSpPr>
            <p:cNvPr id="26" name="Oval 19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3399FF"/>
                </a:gs>
                <a:gs pos="100000">
                  <a:srgbClr val="3399FF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3399FF">
                    <a:gamma/>
                    <a:tint val="3137"/>
                    <a:invGamma/>
                  </a:srgbClr>
                </a:gs>
                <a:gs pos="100000">
                  <a:srgbClr val="3399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28" name="AutoShape 21"/>
          <p:cNvCxnSpPr>
            <a:cxnSpLocks noChangeShapeType="1"/>
          </p:cNvCxnSpPr>
          <p:nvPr/>
        </p:nvCxnSpPr>
        <p:spPr bwMode="gray">
          <a:xfrm flipH="1">
            <a:off x="1647403" y="3208636"/>
            <a:ext cx="1587" cy="434975"/>
          </a:xfrm>
          <a:prstGeom prst="straightConnector1">
            <a:avLst/>
          </a:prstGeom>
          <a:noFill/>
          <a:ln w="38100" cap="rnd">
            <a:solidFill>
              <a:srgbClr val="86CEF6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 Box 17"/>
          <p:cNvSpPr txBox="1">
            <a:spLocks noChangeArrowheads="1"/>
          </p:cNvSpPr>
          <p:nvPr/>
        </p:nvSpPr>
        <p:spPr bwMode="gray">
          <a:xfrm>
            <a:off x="739409" y="2655356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6CEF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 smtClean="0">
                <a:ln>
                  <a:solidFill>
                    <a:srgbClr val="2316D2"/>
                  </a:solidFill>
                </a:ln>
                <a:solidFill>
                  <a:srgbClr val="00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 год</a:t>
            </a:r>
            <a:endParaRPr lang="en-US" sz="2400" b="1" dirty="0">
              <a:ln>
                <a:solidFill>
                  <a:srgbClr val="2316D2"/>
                </a:solidFill>
              </a:ln>
              <a:solidFill>
                <a:srgbClr val="0099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11"/>
          <p:cNvGrpSpPr>
            <a:grpSpLocks/>
          </p:cNvGrpSpPr>
          <p:nvPr/>
        </p:nvGrpSpPr>
        <p:grpSpPr bwMode="auto">
          <a:xfrm>
            <a:off x="510809" y="5255198"/>
            <a:ext cx="228600" cy="228600"/>
            <a:chOff x="2016" y="1920"/>
            <a:chExt cx="1680" cy="1680"/>
          </a:xfrm>
        </p:grpSpPr>
        <p:sp>
          <p:nvSpPr>
            <p:cNvPr id="31" name="Oval 12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gradFill rotWithShape="1">
              <a:gsLst>
                <a:gs pos="0">
                  <a:srgbClr val="92D365"/>
                </a:gs>
                <a:gs pos="100000">
                  <a:srgbClr val="92D365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Freeform 13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92D365">
                    <a:gamma/>
                    <a:tint val="0"/>
                    <a:invGamma/>
                  </a:srgbClr>
                </a:gs>
                <a:gs pos="100000">
                  <a:srgbClr val="92D36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cxnSp>
        <p:nvCxnSpPr>
          <p:cNvPr id="33" name="AutoShape 14"/>
          <p:cNvCxnSpPr>
            <a:cxnSpLocks noChangeShapeType="1"/>
          </p:cNvCxnSpPr>
          <p:nvPr/>
        </p:nvCxnSpPr>
        <p:spPr bwMode="gray">
          <a:xfrm flipH="1">
            <a:off x="618192" y="4692082"/>
            <a:ext cx="1587" cy="442913"/>
          </a:xfrm>
          <a:prstGeom prst="straightConnector1">
            <a:avLst/>
          </a:prstGeom>
          <a:noFill/>
          <a:ln w="38100" cap="rnd">
            <a:solidFill>
              <a:srgbClr val="92D365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 Box 10"/>
          <p:cNvSpPr txBox="1">
            <a:spLocks noChangeArrowheads="1"/>
          </p:cNvSpPr>
          <p:nvPr/>
        </p:nvSpPr>
        <p:spPr bwMode="gray">
          <a:xfrm>
            <a:off x="28361" y="4230417"/>
            <a:ext cx="1309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2D36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24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18BE0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26 год</a:t>
            </a:r>
            <a:endParaRPr lang="en-US" sz="24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18BE0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305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 txBox="1">
            <a:spLocks/>
          </p:cNvSpPr>
          <p:nvPr/>
        </p:nvSpPr>
        <p:spPr>
          <a:xfrm>
            <a:off x="107504" y="116632"/>
            <a:ext cx="8115472" cy="7263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поступления доходов </a:t>
            </a:r>
          </a:p>
          <a:p>
            <a:r>
              <a:rPr lang="ru-RU" sz="2400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 муниципального района «Балейский район»</a:t>
            </a:r>
            <a:endParaRPr lang="ru-RU" sz="2400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59580763"/>
              </p:ext>
            </p:extLst>
          </p:nvPr>
        </p:nvGraphicFramePr>
        <p:xfrm>
          <a:off x="179512" y="842933"/>
          <a:ext cx="8208912" cy="539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164288" y="908720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1720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1143000"/>
          </a:xfrm>
        </p:spPr>
        <p:txBody>
          <a:bodyPr/>
          <a:lstStyle/>
          <a:p>
            <a:r>
              <a:rPr lang="ru-RU" sz="2800" b="1" u="sng" dirty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район"</a:t>
            </a: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13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6059698"/>
              </p:ext>
            </p:extLst>
          </p:nvPr>
        </p:nvGraphicFramePr>
        <p:xfrm>
          <a:off x="179512" y="1371918"/>
          <a:ext cx="8445624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308304" y="1412776"/>
            <a:ext cx="1058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3064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район» в 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19217051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075059"/>
              </p:ext>
            </p:extLst>
          </p:nvPr>
        </p:nvGraphicFramePr>
        <p:xfrm>
          <a:off x="3707904" y="889982"/>
          <a:ext cx="1872208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20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1 380 823,0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5924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район» в 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94212694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3789563"/>
              </p:ext>
            </p:extLst>
          </p:nvPr>
        </p:nvGraphicFramePr>
        <p:xfrm>
          <a:off x="3995936" y="889982"/>
          <a:ext cx="122413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779 533,6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1592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район» в 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74797709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778171"/>
              </p:ext>
            </p:extLst>
          </p:nvPr>
        </p:nvGraphicFramePr>
        <p:xfrm>
          <a:off x="3995936" y="889982"/>
          <a:ext cx="122413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744 921,5</a:t>
                      </a:r>
                      <a:endParaRPr lang="ru-RU" sz="2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1649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864096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доходов бюджета муниципального района «Балейский район» в 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800" b="1" u="sng" dirty="0" smtClean="0">
                <a:ln w="190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800" b="1" u="sng" dirty="0">
              <a:ln w="1905">
                <a:solidFill>
                  <a:schemeClr val="tx1"/>
                </a:solidFill>
              </a:ln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506251694"/>
              </p:ext>
            </p:extLst>
          </p:nvPr>
        </p:nvGraphicFramePr>
        <p:xfrm>
          <a:off x="179512" y="1628800"/>
          <a:ext cx="896448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3901615" y="310344"/>
            <a:ext cx="1412776" cy="2520281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9079219"/>
              </p:ext>
            </p:extLst>
          </p:nvPr>
        </p:nvGraphicFramePr>
        <p:xfrm>
          <a:off x="3995936" y="889982"/>
          <a:ext cx="122413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666810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450 103,0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163802" y="889982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787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248374242"/>
              </p:ext>
            </p:extLst>
          </p:nvPr>
        </p:nvGraphicFramePr>
        <p:xfrm>
          <a:off x="107504" y="884614"/>
          <a:ext cx="80648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635410"/>
              </p:ext>
            </p:extLst>
          </p:nvPr>
        </p:nvGraphicFramePr>
        <p:xfrm>
          <a:off x="1683498" y="874096"/>
          <a:ext cx="2456454" cy="466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454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66672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312 269,5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190619"/>
            <a:ext cx="8363272" cy="43067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36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налоговых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доходов в 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  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5445" y="3645024"/>
            <a:ext cx="1719043" cy="1600011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825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21856636"/>
              </p:ext>
            </p:extLst>
          </p:nvPr>
        </p:nvGraphicFramePr>
        <p:xfrm>
          <a:off x="107504" y="880640"/>
          <a:ext cx="8064896" cy="528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95542"/>
              </p:ext>
            </p:extLst>
          </p:nvPr>
        </p:nvGraphicFramePr>
        <p:xfrm>
          <a:off x="1691680" y="764704"/>
          <a:ext cx="2376264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276 480,6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468560" y="274638"/>
            <a:ext cx="9155360" cy="41805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36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налоговых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доходов в 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 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6447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0688"/>
            <a:ext cx="3275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>
                <a:ln w="11430"/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Балейский район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23928" y="188640"/>
            <a:ext cx="45365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Мы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проводим ежегодно очень кропотливую и серьезную работу над самым важным документом района - бюджетом Балейского района на очередной финансовый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период.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формирование - это сложный процесс, в который должны быть вовлечены все граждане. </a:t>
            </a:r>
          </a:p>
          <a:p>
            <a:pPr algn="just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Бюджет разрабатывается  в непростых условиях замедления роста экономики по России. Вместе с тем, мы сохраняем все социальные гарантии для жителей Балейского района, обеспечиваем расходные  обязательства, взятые районом, в том числе и на  выполнение майских указов Президента Российской Федерации  с сохранением уровня номинальной заработной платы работников бюджетной сферы не ниже необходимого уровня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«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Бюджет для граждан» - информационный сборник, который знакомит население района с основными положениями главного финансового документа - бюджета муниципального района «Балейский район» на очередной год и плановый период и  создан специально для того, чтобы каждый житель Балейского района был осведомлен, как формируется и расходуется бюджет муниципального района «Балейский район», сколько в бюджет поступает средств и на какие цели они направляются. 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 для ваших замечаний и конструктивных предложений.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Gr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8" b="15948"/>
          <a:stretch>
            <a:fillRect/>
          </a:stretch>
        </p:blipFill>
        <p:spPr bwMode="auto">
          <a:xfrm>
            <a:off x="107504" y="3140968"/>
            <a:ext cx="3816424" cy="2671660"/>
          </a:xfrm>
          <a:prstGeom prst="rect">
            <a:avLst/>
          </a:prstGeom>
          <a:noFill/>
          <a:ln>
            <a:noFill/>
          </a:ln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391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16086091"/>
              </p:ext>
            </p:extLst>
          </p:nvPr>
        </p:nvGraphicFramePr>
        <p:xfrm>
          <a:off x="107504" y="880640"/>
          <a:ext cx="8208912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857477"/>
              </p:ext>
            </p:extLst>
          </p:nvPr>
        </p:nvGraphicFramePr>
        <p:xfrm>
          <a:off x="1907704" y="728376"/>
          <a:ext cx="2160240" cy="468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6837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287 604,1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14714" y="264914"/>
            <a:ext cx="8929286" cy="21764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36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налоговых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доходов в 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 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3534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46380998"/>
              </p:ext>
            </p:extLst>
          </p:nvPr>
        </p:nvGraphicFramePr>
        <p:xfrm>
          <a:off x="107504" y="880640"/>
          <a:ext cx="80648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566168"/>
              </p:ext>
            </p:extLst>
          </p:nvPr>
        </p:nvGraphicFramePr>
        <p:xfrm>
          <a:off x="1835696" y="868020"/>
          <a:ext cx="2304256" cy="544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544756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289 096,3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406896" y="274638"/>
            <a:ext cx="9155360" cy="418058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</a:t>
            </a:r>
            <a:r>
              <a:rPr lang="ru-RU" sz="36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налоговых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доходов в 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</a:t>
            </a:r>
            <a:r>
              <a:rPr lang="ru-RU" sz="2400" b="1" u="sng" dirty="0" smtClean="0">
                <a:ln w="1905"/>
                <a:solidFill>
                  <a:srgbClr val="2316D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</a:t>
            </a:r>
            <a:endParaRPr lang="ru-RU" sz="2400" b="1" u="sng" dirty="0">
              <a:ln w="1905"/>
              <a:solidFill>
                <a:srgbClr val="2316D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9127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65413970"/>
              </p:ext>
            </p:extLst>
          </p:nvPr>
        </p:nvGraphicFramePr>
        <p:xfrm>
          <a:off x="0" y="838576"/>
          <a:ext cx="8208912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9656936"/>
              </p:ext>
            </p:extLst>
          </p:nvPr>
        </p:nvGraphicFramePr>
        <p:xfrm>
          <a:off x="1774404" y="868020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20 533,6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в </a:t>
            </a:r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</a:t>
            </a:r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</a:t>
            </a:r>
            <a:endParaRPr lang="ru-RU" sz="2400" b="1" u="sng" dirty="0">
              <a:ln w="1905"/>
              <a:solidFill>
                <a:srgbClr val="5044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4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947164841"/>
              </p:ext>
            </p:extLst>
          </p:nvPr>
        </p:nvGraphicFramePr>
        <p:xfrm>
          <a:off x="107504" y="880640"/>
          <a:ext cx="8064896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482685"/>
              </p:ext>
            </p:extLst>
          </p:nvPr>
        </p:nvGraphicFramePr>
        <p:xfrm>
          <a:off x="1774404" y="868020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20 563,2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в </a:t>
            </a:r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</a:t>
            </a:r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</a:t>
            </a:r>
            <a:endParaRPr lang="ru-RU" sz="2400" b="1" u="sng" dirty="0">
              <a:ln w="1905"/>
              <a:solidFill>
                <a:srgbClr val="5044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7195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35394014"/>
              </p:ext>
            </p:extLst>
          </p:nvPr>
        </p:nvGraphicFramePr>
        <p:xfrm>
          <a:off x="107504" y="880640"/>
          <a:ext cx="8208912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437309"/>
              </p:ext>
            </p:extLst>
          </p:nvPr>
        </p:nvGraphicFramePr>
        <p:xfrm>
          <a:off x="1774404" y="868020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20 444,7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в </a:t>
            </a:r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2025 </a:t>
            </a:r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</a:t>
            </a:r>
            <a:endParaRPr lang="ru-RU" sz="2400" b="1" u="sng" dirty="0">
              <a:ln w="1905"/>
              <a:solidFill>
                <a:srgbClr val="5044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813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351415315"/>
              </p:ext>
            </p:extLst>
          </p:nvPr>
        </p:nvGraphicFramePr>
        <p:xfrm>
          <a:off x="107504" y="880640"/>
          <a:ext cx="8208912" cy="5356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Стрелка вправо 4"/>
          <p:cNvSpPr/>
          <p:nvPr/>
        </p:nvSpPr>
        <p:spPr>
          <a:xfrm rot="5400000">
            <a:off x="2492056" y="585440"/>
            <a:ext cx="970104" cy="2016224"/>
          </a:xfrm>
          <a:prstGeom prst="rightArrow">
            <a:avLst/>
          </a:prstGeom>
          <a:solidFill>
            <a:schemeClr val="accent1">
              <a:lumMod val="40000"/>
              <a:lumOff val="60000"/>
              <a:alpha val="55000"/>
            </a:schemeClr>
          </a:solidFill>
          <a:ln>
            <a:noFill/>
          </a:ln>
          <a:effectLst>
            <a:outerShdw blurRad="203200" dist="152400" dir="1980000" algn="tl" rotWithShape="0">
              <a:prstClr val="black">
                <a:alpha val="32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3163926"/>
              </p:ext>
            </p:extLst>
          </p:nvPr>
        </p:nvGraphicFramePr>
        <p:xfrm>
          <a:off x="1774404" y="868020"/>
          <a:ext cx="2293540" cy="472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3540">
                  <a:extLst>
                    <a:ext uri="{9D8B030D-6E8A-4147-A177-3AD203B41FA5}">
                      <a16:colId xmlns:a16="http://schemas.microsoft.com/office/drawing/2014/main" xmlns="" val="1079779743"/>
                    </a:ext>
                  </a:extLst>
                </a:gridCol>
              </a:tblGrid>
              <a:tr h="472748">
                <a:tc>
                  <a:txBody>
                    <a:bodyPr/>
                    <a:lstStyle/>
                    <a:p>
                      <a:pPr algn="ctr"/>
                      <a:r>
                        <a:rPr lang="ru-RU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20 456,2</a:t>
                      </a:r>
                      <a:endParaRPr lang="ru-RU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80087211"/>
                  </a:ext>
                </a:extLst>
              </a:tr>
            </a:tbl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7848872" cy="34605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Структура НЕНАЛОГОВЫХ доходов в </a:t>
            </a:r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</a:t>
            </a:r>
            <a:r>
              <a:rPr lang="ru-RU" sz="2400" b="1" u="sng" dirty="0" smtClean="0">
                <a:ln w="1905"/>
                <a:solidFill>
                  <a:srgbClr val="50447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году</a:t>
            </a:r>
            <a:endParaRPr lang="ru-RU" sz="2400" b="1" u="sng" dirty="0">
              <a:ln w="1905"/>
              <a:solidFill>
                <a:srgbClr val="50447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80312" y="705316"/>
            <a:ext cx="105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u="sng" dirty="0" smtClean="0"/>
              <a:t>.</a:t>
            </a:r>
            <a:endParaRPr lang="ru-RU" u="sng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10016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Субвенции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2023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</a:t>
            </a: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323 248 014,76</a:t>
            </a: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7788" y="3184631"/>
            <a:ext cx="293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697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3670" y="5372821"/>
            <a:ext cx="238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004,76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5511" y="5346241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2 347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319445" y="5434272"/>
            <a:ext cx="1541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Выплаты на содержание детей в семьях опекунов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6 342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215 374 640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26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272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1 758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9" y="975111"/>
            <a:ext cx="1441005" cy="119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48" y="4418294"/>
            <a:ext cx="1310375" cy="927947"/>
          </a:xfrm>
          <a:prstGeom prst="rect">
            <a:avLst/>
          </a:prstGeom>
        </p:spPr>
      </p:pic>
      <p:sp>
        <p:nvSpPr>
          <p:cNvPr id="35" name="Shape 34"/>
          <p:cNvSpPr/>
          <p:nvPr/>
        </p:nvSpPr>
        <p:spPr>
          <a:xfrm rot="11015485" flipV="1">
            <a:off x="3630510" y="1698577"/>
            <a:ext cx="767999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215112" y="3588431"/>
            <a:ext cx="519570" cy="100650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57" y="964889"/>
            <a:ext cx="1839511" cy="1264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481" y="2196687"/>
            <a:ext cx="1648447" cy="110329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1205" y="4443349"/>
            <a:ext cx="1452539" cy="9544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9957" y="4073310"/>
            <a:ext cx="1935330" cy="11628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95578" y="964889"/>
            <a:ext cx="2256312" cy="1397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88 567 600 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76167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467544" y="57399"/>
            <a:ext cx="7776864" cy="859867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>
                <a:solidFill>
                  <a:srgbClr val="118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Субвенции</a:t>
            </a:r>
            <a:r>
              <a:rPr lang="ru-RU" sz="2800" b="1" i="1" dirty="0">
                <a:solidFill>
                  <a:srgbClr val="118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i="1" dirty="0" smtClean="0">
                <a:solidFill>
                  <a:srgbClr val="118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b="1" i="1" dirty="0" smtClean="0">
                <a:solidFill>
                  <a:srgbClr val="118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2024 </a:t>
            </a:r>
            <a:r>
              <a:rPr lang="ru-RU" sz="2800" b="1" i="1" dirty="0" smtClean="0">
                <a:solidFill>
                  <a:srgbClr val="1189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</a:t>
            </a:r>
            <a:endParaRPr lang="ru-RU" sz="2800" b="1" i="1" dirty="0">
              <a:solidFill>
                <a:srgbClr val="1189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103783" y="2196687"/>
            <a:ext cx="2963091" cy="1801812"/>
          </a:xfrm>
          <a:prstGeom prst="ellipse">
            <a:avLst/>
          </a:prstGeom>
          <a:solidFill>
            <a:srgbClr val="99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8890" tIns="8890" rIns="8890" bIns="8890" spcCol="1270" anchor="ctr"/>
          <a:lstStyle/>
          <a:p>
            <a:pPr algn="ctr" defTabSz="600075"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0075">
              <a:spcAft>
                <a:spcPts val="0"/>
              </a:spcAft>
              <a:defRPr/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211 109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них: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17788" y="3184631"/>
            <a:ext cx="2931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комиссий по делам несовершеннолетних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499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083670" y="5372821"/>
            <a:ext cx="2382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льготного проезда на городском и пригородном транспорте                        652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 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685511" y="5346241"/>
            <a:ext cx="17245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по опеке 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попечительству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1 697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012149" y="5434272"/>
            <a:ext cx="20162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животными без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владельцев 946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Shape 47"/>
          <p:cNvSpPr/>
          <p:nvPr/>
        </p:nvSpPr>
        <p:spPr>
          <a:xfrm rot="12808475">
            <a:off x="2898237" y="3070762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9" name="Shape 48"/>
          <p:cNvSpPr/>
          <p:nvPr/>
        </p:nvSpPr>
        <p:spPr>
          <a:xfrm rot="9960856">
            <a:off x="3518019" y="3968051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0" name="Shape 49"/>
          <p:cNvSpPr/>
          <p:nvPr/>
        </p:nvSpPr>
        <p:spPr>
          <a:xfrm rot="4691085">
            <a:off x="5719043" y="3661065"/>
            <a:ext cx="616187" cy="789356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1" name="Shape 50"/>
          <p:cNvSpPr/>
          <p:nvPr/>
        </p:nvSpPr>
        <p:spPr>
          <a:xfrm rot="2516078">
            <a:off x="5853301" y="2543128"/>
            <a:ext cx="461797" cy="458437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52" name="Shape 51"/>
          <p:cNvSpPr/>
          <p:nvPr/>
        </p:nvSpPr>
        <p:spPr>
          <a:xfrm rot="21334900">
            <a:off x="5477614" y="1876938"/>
            <a:ext cx="643181" cy="46246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25" name="TextBox 24"/>
          <p:cNvSpPr txBox="1"/>
          <p:nvPr/>
        </p:nvSpPr>
        <p:spPr>
          <a:xfrm>
            <a:off x="1512368" y="1018779"/>
            <a:ext cx="255557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0075">
              <a:lnSpc>
                <a:spcPts val="1680"/>
              </a:lnSpc>
              <a:spcAft>
                <a:spcPts val="0"/>
              </a:spcAft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общеобразовательного процесса</a:t>
            </a:r>
          </a:p>
          <a:p>
            <a:pPr algn="ctr"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150 242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27</a:t>
            </a:fld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1566746" y="2336176"/>
            <a:ext cx="1577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Компенсация части родительской платы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hape 31"/>
          <p:cNvSpPr/>
          <p:nvPr/>
        </p:nvSpPr>
        <p:spPr>
          <a:xfrm rot="4691085">
            <a:off x="4801268" y="3965192"/>
            <a:ext cx="546272" cy="464155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34" name="TextBox 33"/>
          <p:cNvSpPr txBox="1"/>
          <p:nvPr/>
        </p:nvSpPr>
        <p:spPr>
          <a:xfrm>
            <a:off x="134907" y="5024208"/>
            <a:ext cx="1877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льготным питанием детей из малоимущих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3 883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49" y="975111"/>
            <a:ext cx="1441005" cy="1193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13" y="3742744"/>
            <a:ext cx="1454068" cy="1295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536211"/>
            <a:ext cx="1720037" cy="8434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48" y="4418294"/>
            <a:ext cx="1310375" cy="927947"/>
          </a:xfrm>
          <a:prstGeom prst="rect">
            <a:avLst/>
          </a:prstGeom>
        </p:spPr>
      </p:pic>
      <p:sp>
        <p:nvSpPr>
          <p:cNvPr id="35" name="Shape 34"/>
          <p:cNvSpPr/>
          <p:nvPr/>
        </p:nvSpPr>
        <p:spPr>
          <a:xfrm rot="11015485" flipV="1">
            <a:off x="3630510" y="1698577"/>
            <a:ext cx="767999" cy="505059"/>
          </a:xfrm>
          <a:prstGeom prst="swooshArrow">
            <a:avLst>
              <a:gd name="adj1" fmla="val 25000"/>
              <a:gd name="adj2" fmla="val 25000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sp>
        <p:nvSpPr>
          <p:cNvPr id="40" name="Shape 39"/>
          <p:cNvSpPr/>
          <p:nvPr/>
        </p:nvSpPr>
        <p:spPr>
          <a:xfrm rot="12808475">
            <a:off x="2215112" y="3588431"/>
            <a:ext cx="519570" cy="1006504"/>
          </a:xfrm>
          <a:prstGeom prst="swooshArrow">
            <a:avLst>
              <a:gd name="adj1" fmla="val 25000"/>
              <a:gd name="adj2" fmla="val 30862"/>
            </a:avLst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957" y="964889"/>
            <a:ext cx="1839511" cy="126449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8481" y="2196687"/>
            <a:ext cx="1648447" cy="11032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69957" y="4073310"/>
            <a:ext cx="1935330" cy="11628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095578" y="964889"/>
            <a:ext cx="2256312" cy="1397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80"/>
              </a:lnSpc>
              <a:defRPr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дошкольного образования</a:t>
            </a:r>
          </a:p>
          <a:p>
            <a:pPr algn="ctr">
              <a:lnSpc>
                <a:spcPts val="1680"/>
              </a:lnSpc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44 115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00" y="4418294"/>
            <a:ext cx="1980736" cy="111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75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308759" y="261257"/>
            <a:ext cx="8151674" cy="10121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сбалансированность в </a:t>
            </a: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6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36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81887" y="1234859"/>
            <a:ext cx="5966055" cy="6651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67 155 200</a:t>
            </a:r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2400" b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них: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3766359" y="1920450"/>
            <a:ext cx="4469553" cy="13559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мероприятий по капитальному ремонту образовательных учреждений, участвующих в программе "Модернизация школьных систем образования"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№14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5374281" y="3289459"/>
            <a:ext cx="1889352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7 778 800,00 </a:t>
            </a: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altLang="ru-RU" sz="16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28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TextBox 27"/>
          <p:cNvSpPr txBox="1">
            <a:spLocks noChangeArrowheads="1"/>
          </p:cNvSpPr>
          <p:nvPr/>
        </p:nvSpPr>
        <p:spPr bwMode="auto">
          <a:xfrm>
            <a:off x="6261689" y="5651711"/>
            <a:ext cx="197422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452</a:t>
            </a:r>
            <a:r>
              <a:rPr lang="en-US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900,00 </a:t>
            </a: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altLang="ru-RU" sz="1600" b="1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156177" y="4332611"/>
            <a:ext cx="2327846" cy="1183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ФОТ (увеличение МРОТ)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6" descr="C:\Documents and Settings\Savina\Рабочий стол\Яна Савина\Савина (работа)\СЛАЙДЫ 2013\Бюджет для граждан 2016\картинки\image126791128.jpg"/>
          <p:cNvPicPr>
            <a:picLocks noGrp="1"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0675" y="4147991"/>
            <a:ext cx="1413043" cy="138854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6" y="4332611"/>
            <a:ext cx="1421871" cy="694273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1763688" y="4274197"/>
            <a:ext cx="1969557" cy="7526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оплату коммунальных услуг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27"/>
          <p:cNvSpPr txBox="1">
            <a:spLocks noChangeArrowheads="1"/>
          </p:cNvSpPr>
          <p:nvPr/>
        </p:nvSpPr>
        <p:spPr bwMode="auto">
          <a:xfrm>
            <a:off x="1801188" y="5177113"/>
            <a:ext cx="204918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33 923 500,00 </a:t>
            </a:r>
            <a:r>
              <a:rPr lang="ru-RU" altLang="ru-RU" sz="16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</p:spTree>
    <p:extLst>
      <p:ext uri="{BB962C8B-B14F-4D97-AF65-F5344CB8AC3E}">
        <p14:creationId xmlns:p14="http://schemas.microsoft.com/office/powerpoint/2010/main" val="422669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62137" y="72570"/>
            <a:ext cx="7433521" cy="644005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ные 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ежбюджетные трансферты в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49320" y="644184"/>
            <a:ext cx="4471937" cy="42197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255 294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637,14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из них:</a:t>
            </a: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621928" y="3630487"/>
            <a:ext cx="234239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51 210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150,00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29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713516" y="1158971"/>
            <a:ext cx="2976555" cy="73334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денежное вознаграждение за классное руководство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469703" y="1892314"/>
            <a:ext cx="346418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17 714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761,53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и  р/к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2 434 100 руб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155575" y="1158971"/>
            <a:ext cx="2184177" cy="118990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поощрение в связи со снижением неэффективных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27"/>
          <p:cNvSpPr txBox="1">
            <a:spLocks noChangeArrowheads="1"/>
          </p:cNvSpPr>
          <p:nvPr/>
        </p:nvSpPr>
        <p:spPr bwMode="auto">
          <a:xfrm>
            <a:off x="155574" y="2297755"/>
            <a:ext cx="211216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</a:rPr>
              <a:t>4 172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700,00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573480" y="2357589"/>
            <a:ext cx="1927576" cy="126547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проекта 1000 дворов и установка площадок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6006292" y="1158971"/>
            <a:ext cx="2978731" cy="46598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комфортной городской среды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27"/>
          <p:cNvSpPr txBox="1">
            <a:spLocks noChangeArrowheads="1"/>
          </p:cNvSpPr>
          <p:nvPr/>
        </p:nvSpPr>
        <p:spPr bwMode="auto">
          <a:xfrm>
            <a:off x="6601697" y="1624960"/>
            <a:ext cx="191283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85 000 000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60375" y="3041866"/>
            <a:ext cx="2405541" cy="601586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Автомобильные дороги (ЧС)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27"/>
          <p:cNvSpPr txBox="1">
            <a:spLocks noChangeArrowheads="1"/>
          </p:cNvSpPr>
          <p:nvPr/>
        </p:nvSpPr>
        <p:spPr bwMode="auto">
          <a:xfrm>
            <a:off x="6637168" y="3623066"/>
            <a:ext cx="1800200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22 549 464,61руб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635896" y="2990327"/>
            <a:ext cx="2184177" cy="118990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Льготное питание детей мобилизованных граждан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27"/>
          <p:cNvSpPr txBox="1">
            <a:spLocks noChangeArrowheads="1"/>
          </p:cNvSpPr>
          <p:nvPr/>
        </p:nvSpPr>
        <p:spPr bwMode="auto">
          <a:xfrm>
            <a:off x="3723319" y="4301712"/>
            <a:ext cx="200932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1 489 626,00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899592" y="4367037"/>
            <a:ext cx="2184177" cy="118990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условия для бесплатного питания детей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27"/>
          <p:cNvSpPr txBox="1">
            <a:spLocks noChangeArrowheads="1"/>
          </p:cNvSpPr>
          <p:nvPr/>
        </p:nvSpPr>
        <p:spPr bwMode="auto">
          <a:xfrm>
            <a:off x="987015" y="5567243"/>
            <a:ext cx="200932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622 800,00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6084168" y="4301712"/>
            <a:ext cx="2184177" cy="99087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решение вопросов местного значения (приобретение оборудования)</a:t>
            </a:r>
            <a:endParaRPr 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27"/>
          <p:cNvSpPr txBox="1">
            <a:spLocks noChangeArrowheads="1"/>
          </p:cNvSpPr>
          <p:nvPr/>
        </p:nvSpPr>
        <p:spPr bwMode="auto">
          <a:xfrm>
            <a:off x="6005060" y="5503245"/>
            <a:ext cx="234239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16 313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635,00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12992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бюджет?</a:t>
            </a:r>
          </a:p>
        </p:txBody>
      </p:sp>
      <p:sp>
        <p:nvSpPr>
          <p:cNvPr id="4" name="Содержимое 1"/>
          <p:cNvSpPr>
            <a:spLocks noGrp="1"/>
          </p:cNvSpPr>
          <p:nvPr>
            <p:ph idx="1"/>
          </p:nvPr>
        </p:nvSpPr>
        <p:spPr>
          <a:xfrm>
            <a:off x="323528" y="1146049"/>
            <a:ext cx="7861575" cy="1961480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БЮДЖЕТ</a:t>
            </a:r>
            <a:r>
              <a:rPr lang="ru-RU" b="1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(от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старонормандского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bougette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214686"/>
            <a:ext cx="34198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</a:p>
          <a:p>
            <a:pPr algn="ctr"/>
            <a:endParaRPr lang="ru-RU" b="1" dirty="0" smtClean="0">
              <a:solidFill>
                <a:srgbClr val="FB050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поступающие в бюджет денежные средства (налоги от юридических и физических лиц, административные платежи и сборы, безвозмездные поступления)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3071810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FB050B"/>
                </a:solidFill>
                <a:latin typeface="Times New Roman" pitchFamily="18" charset="0"/>
                <a:cs typeface="Times New Roman" pitchFamily="18" charset="0"/>
              </a:rPr>
              <a:t>РАСХОДЫ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ЖКХ, культура и другие) капитальное строительство и другие)</a:t>
            </a:r>
            <a:endParaRPr lang="ru-RU" dirty="0"/>
          </a:p>
        </p:txBody>
      </p:sp>
      <p:pic>
        <p:nvPicPr>
          <p:cNvPr id="7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5855" y="3429000"/>
            <a:ext cx="1806081" cy="2088232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631483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6065435" y="946412"/>
            <a:ext cx="2296459" cy="93544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по организацию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5575" y="188803"/>
            <a:ext cx="7872810" cy="631552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в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660493" y="790134"/>
            <a:ext cx="4617798" cy="4384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260 144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717,58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рубль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646540" y="3355675"/>
            <a:ext cx="1906205" cy="94506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сельских территорий (Алиинский дворик)</a:t>
            </a:r>
            <a:endParaRPr lang="ru-RU" sz="1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552808" y="4582649"/>
            <a:ext cx="2407450" cy="95443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,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800" dirty="0" smtClean="0"/>
              <a:t>(реконструкцию</a:t>
            </a:r>
            <a:r>
              <a:rPr lang="ru-RU" sz="800" dirty="0"/>
              <a:t>, капитальный ремонт и ремонт автомобильных дорог (и искусственных сооружений на них) </a:t>
            </a:r>
            <a:endParaRPr lang="ru-RU" sz="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937699" y="2180715"/>
            <a:ext cx="2160240" cy="74422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2471681" y="4250549"/>
            <a:ext cx="170081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542 571,23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2658765" y="5529585"/>
            <a:ext cx="151373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71 226 500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6131116" y="2919874"/>
            <a:ext cx="1802831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400" b="1" dirty="0">
                <a:solidFill>
                  <a:srgbClr val="000000"/>
                </a:solidFill>
              </a:rPr>
              <a:t>6 617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356,21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6278291" y="1883684"/>
            <a:ext cx="192594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13 315 240,35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540767" y="2258037"/>
            <a:ext cx="2110854" cy="85078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соц. выплат  молодым семьям  на приобретение (строительство) жилья 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851859" y="3073763"/>
            <a:ext cx="12643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471 536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30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3" y="4528354"/>
            <a:ext cx="1547664" cy="1181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02" y="1881860"/>
            <a:ext cx="1485526" cy="11558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61" y="2459782"/>
            <a:ext cx="1475830" cy="685871"/>
          </a:xfrm>
          <a:prstGeom prst="rect">
            <a:avLst/>
          </a:prstGeom>
        </p:spPr>
      </p:pic>
      <p:sp>
        <p:nvSpPr>
          <p:cNvPr id="23" name="TextBox 27"/>
          <p:cNvSpPr txBox="1">
            <a:spLocks noChangeArrowheads="1"/>
          </p:cNvSpPr>
          <p:nvPr/>
        </p:nvSpPr>
        <p:spPr bwMode="auto">
          <a:xfrm>
            <a:off x="6078258" y="5945356"/>
            <a:ext cx="166209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1 040 384,69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863114" y="5467261"/>
            <a:ext cx="2396131" cy="43242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советникам в школах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5309" y="1201901"/>
            <a:ext cx="1669365" cy="9108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1723" y="5415087"/>
            <a:ext cx="1524205" cy="110569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93" y="1012488"/>
            <a:ext cx="1521565" cy="1247408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1519920" y="1169309"/>
            <a:ext cx="2008630" cy="732902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 ремонт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27"/>
          <p:cNvSpPr txBox="1">
            <a:spLocks noChangeArrowheads="1"/>
          </p:cNvSpPr>
          <p:nvPr/>
        </p:nvSpPr>
        <p:spPr bwMode="auto">
          <a:xfrm>
            <a:off x="2195450" y="1903769"/>
            <a:ext cx="2103956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155 642 978,61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8493" y="5695140"/>
            <a:ext cx="2597625" cy="8533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реализацию программ формирования современной городской </a:t>
            </a: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среды(1000 дворов)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27"/>
          <p:cNvSpPr txBox="1">
            <a:spLocks noChangeArrowheads="1"/>
          </p:cNvSpPr>
          <p:nvPr/>
        </p:nvSpPr>
        <p:spPr bwMode="auto">
          <a:xfrm>
            <a:off x="2339752" y="6034108"/>
            <a:ext cx="1683423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4 998 768,98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843599" y="4035775"/>
            <a:ext cx="2502619" cy="39494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горячее питание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27"/>
          <p:cNvSpPr txBox="1">
            <a:spLocks noChangeArrowheads="1"/>
          </p:cNvSpPr>
          <p:nvPr/>
        </p:nvSpPr>
        <p:spPr bwMode="auto">
          <a:xfrm>
            <a:off x="6588224" y="4380255"/>
            <a:ext cx="161600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 4 031 271руб.</a:t>
            </a:r>
          </a:p>
        </p:txBody>
      </p:sp>
      <p:sp>
        <p:nvSpPr>
          <p:cNvPr id="47" name="TextBox 27"/>
          <p:cNvSpPr txBox="1">
            <a:spLocks noChangeArrowheads="1"/>
          </p:cNvSpPr>
          <p:nvPr/>
        </p:nvSpPr>
        <p:spPr bwMode="auto">
          <a:xfrm>
            <a:off x="6588224" y="5112587"/>
            <a:ext cx="1616009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319 589,88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5812711" y="4749209"/>
            <a:ext cx="2549183" cy="36337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отрасли культура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812710" y="3313029"/>
            <a:ext cx="2533508" cy="51517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баз в спортивных залах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27"/>
          <p:cNvSpPr txBox="1">
            <a:spLocks noChangeArrowheads="1"/>
          </p:cNvSpPr>
          <p:nvPr/>
        </p:nvSpPr>
        <p:spPr bwMode="auto">
          <a:xfrm>
            <a:off x="6286060" y="3828206"/>
            <a:ext cx="158680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1 186 997руб.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62554" y="4649454"/>
            <a:ext cx="1253859" cy="7465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" y="3397949"/>
            <a:ext cx="1647831" cy="7683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772" y="3031016"/>
            <a:ext cx="1320340" cy="87982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536" y="3956634"/>
            <a:ext cx="1042626" cy="65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1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Скругленный прямоугольник 49"/>
          <p:cNvSpPr/>
          <p:nvPr/>
        </p:nvSpPr>
        <p:spPr>
          <a:xfrm>
            <a:off x="6436451" y="1825474"/>
            <a:ext cx="2359083" cy="625644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на организацию </a:t>
            </a:r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бесплатного горячего питания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117" y="46939"/>
            <a:ext cx="8706417" cy="890649"/>
          </a:xfrm>
          <a:prstGeom prst="roundRect">
            <a:avLst/>
          </a:prstGeom>
          <a:solidFill>
            <a:srgbClr val="99FF99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на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943" y="982785"/>
            <a:ext cx="8391525" cy="408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76 694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027,84 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рубль</a:t>
            </a:r>
            <a:r>
              <a:rPr lang="ru-RU" sz="2000" b="1" dirty="0" smtClean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ln w="0">
                  <a:solidFill>
                    <a:schemeClr val="tx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640082" y="4646897"/>
            <a:ext cx="2820640" cy="695768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дорожную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sz="8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938096" y="3424001"/>
            <a:ext cx="2160240" cy="902951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модернизация  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">
              <a:defRPr/>
            </a:pP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коммунальной  инфраструктуры</a:t>
            </a:r>
            <a:endParaRPr lang="ru-RU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4211960" y="4308385"/>
            <a:ext cx="165391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0000"/>
                </a:solidFill>
              </a:rPr>
              <a:t>4 160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000,00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34" name="TextBox 27"/>
          <p:cNvSpPr txBox="1">
            <a:spLocks noChangeArrowheads="1"/>
          </p:cNvSpPr>
          <p:nvPr/>
        </p:nvSpPr>
        <p:spPr bwMode="auto">
          <a:xfrm>
            <a:off x="5688850" y="2726154"/>
            <a:ext cx="154177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15 373 900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14057" y="1626741"/>
            <a:ext cx="2298192" cy="877139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 приобретение (строительство) жилья 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7"/>
          <p:cNvSpPr txBox="1">
            <a:spLocks noChangeArrowheads="1"/>
          </p:cNvSpPr>
          <p:nvPr/>
        </p:nvSpPr>
        <p:spPr bwMode="auto">
          <a:xfrm>
            <a:off x="2051720" y="2599745"/>
            <a:ext cx="1264394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471 536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3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43675"/>
            <a:ext cx="461962" cy="268288"/>
          </a:xfr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z="1200" smtClean="0"/>
              <a:pPr>
                <a:defRPr/>
              </a:pPr>
              <a:t>31</a:t>
            </a:fld>
            <a:endParaRPr lang="ru-RU" sz="1200" dirty="0"/>
          </a:p>
        </p:txBody>
      </p:sp>
      <p:sp>
        <p:nvSpPr>
          <p:cNvPr id="3" name="AutoShape 2" descr="Доступная среда в Беларуси — Тифлоцентр «Вертикаль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В 2020 году доступная среда будет создана в 4 образовательных организациях  региона - Сайт Пензенской обла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" y="4581933"/>
            <a:ext cx="1529028" cy="12698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452" y="3033931"/>
            <a:ext cx="1442888" cy="10906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3459"/>
            <a:ext cx="1713433" cy="118406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952" y="1626741"/>
            <a:ext cx="1569936" cy="9826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7573" y="4757579"/>
            <a:ext cx="1470643" cy="1048066"/>
          </a:xfrm>
          <a:prstGeom prst="rect">
            <a:avLst/>
          </a:prstGeom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46275" y="5497868"/>
            <a:ext cx="1813587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srgbClr val="000000"/>
                </a:solidFill>
              </a:rPr>
              <a:t>1 025 591,84 </a:t>
            </a:r>
            <a:r>
              <a:rPr lang="ru-RU" altLang="ru-RU" sz="1400" b="1" dirty="0" smtClean="0">
                <a:solidFill>
                  <a:srgbClr val="000000"/>
                </a:solidFill>
              </a:rPr>
              <a:t>руб.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238008" y="5380190"/>
            <a:ext cx="1710888" cy="4715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b">
              <a:defRPr/>
            </a:pPr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55 616 800 </a:t>
            </a:r>
            <a:r>
              <a:rPr lang="ru-RU" sz="1400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руб.</a:t>
            </a:r>
            <a:endParaRPr lang="ru-RU" sz="14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AutoShape 2" descr="РИА Калмыкия - На ремонт спортзала Эрдниевской школы Юстинского района  потратят чуть более двух миллионов рублей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023719" y="4849189"/>
            <a:ext cx="2364706" cy="523503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советникам в школах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253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8104"/>
            <a:ext cx="9144000" cy="648072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асходы бюджета муниципального района «Балейский район»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4462982" cy="5472608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  выплачиваемые   из   бюджета   денежные   средства, за исключением средств, являющихся в соответствии с бюджетным Кодексом источниками финансирования дефицита бюджета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 algn="ctr"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37160" indent="0">
              <a:buNone/>
            </a:pPr>
            <a:endParaRPr lang="ru-RU" sz="20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90375" y="977336"/>
            <a:ext cx="2664296" cy="103674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905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  <a:endParaRPr lang="ru-RU" sz="2000" b="1" dirty="0">
              <a:ln w="1905">
                <a:solidFill>
                  <a:schemeClr val="tx1"/>
                </a:solidFill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886518" y="2276872"/>
            <a:ext cx="1676157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922523" y="3429000"/>
            <a:ext cx="1927348" cy="10081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</a:t>
            </a:r>
            <a:r>
              <a:rPr lang="ru-RU" dirty="0" smtClean="0"/>
              <a:t>;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886518" y="4882792"/>
            <a:ext cx="2174638" cy="107592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238446" y="2014082"/>
            <a:ext cx="0" cy="3406672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>
            <a:endCxn id="24" idx="1"/>
          </p:cNvCxnSpPr>
          <p:nvPr/>
        </p:nvCxnSpPr>
        <p:spPr>
          <a:xfrm>
            <a:off x="5238447" y="5420752"/>
            <a:ext cx="648071" cy="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0" name="Прямая соединительная линия 5119"/>
          <p:cNvCxnSpPr>
            <a:stCxn id="23" idx="1"/>
          </p:cNvCxnSpPr>
          <p:nvPr/>
        </p:nvCxnSpPr>
        <p:spPr>
          <a:xfrm flipH="1">
            <a:off x="5274451" y="3933056"/>
            <a:ext cx="64807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23" name="Прямая соединительная линия 5122"/>
          <p:cNvCxnSpPr>
            <a:stCxn id="22" idx="1"/>
          </p:cNvCxnSpPr>
          <p:nvPr/>
        </p:nvCxnSpPr>
        <p:spPr>
          <a:xfrm flipH="1">
            <a:off x="5258420" y="2780928"/>
            <a:ext cx="628098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734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294967295"/>
          </p:nvPr>
        </p:nvSpPr>
        <p:spPr>
          <a:xfrm>
            <a:off x="200026" y="819150"/>
            <a:ext cx="1924050" cy="74295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 функциям государства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5" name="Содержимое 2"/>
          <p:cNvSpPr txBox="1">
            <a:spLocks/>
          </p:cNvSpPr>
          <p:nvPr/>
        </p:nvSpPr>
        <p:spPr bwMode="auto">
          <a:xfrm>
            <a:off x="2195736" y="819149"/>
            <a:ext cx="1728565" cy="7239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ведомствам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 bwMode="auto">
          <a:xfrm>
            <a:off x="4038601" y="828674"/>
            <a:ext cx="2362200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типам расходных обязательств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 bwMode="auto">
          <a:xfrm>
            <a:off x="6619875" y="828674"/>
            <a:ext cx="2416621" cy="7143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 государственным программам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142844" y="1785926"/>
            <a:ext cx="8601075" cy="40957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9388" marR="0" lvl="0" indent="-1793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D7E0E"/>
              </a:buClr>
              <a:buSzPct val="80000"/>
              <a:buFont typeface="Wingdings" pitchFamily="2" charset="2"/>
              <a:buNone/>
              <a:tabLst>
                <a:tab pos="179388" algn="l"/>
              </a:tabLst>
              <a:defRPr/>
            </a:pPr>
            <a:r>
              <a:rPr kumimoji="0" lang="ru-RU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бюджетов по основным функциям</a:t>
            </a:r>
            <a:endParaRPr kumimoji="0" lang="ru-RU" sz="16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285992"/>
            <a:ext cx="88106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4854" y="3872424"/>
            <a:ext cx="10287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Общегосударственные вопросы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3244" y="3200400"/>
            <a:ext cx="125650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sz="12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rot="5400000">
            <a:off x="-80963" y="3509962"/>
            <a:ext cx="10382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890588" y="3224212"/>
            <a:ext cx="428624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181100" y="4315510"/>
            <a:ext cx="1619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rot="16200000" flipH="1">
            <a:off x="942975" y="3762373"/>
            <a:ext cx="1504953" cy="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1866900" y="3391585"/>
            <a:ext cx="10477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Национальная экономика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2057400" y="3286125"/>
            <a:ext cx="5715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2305050" y="3886885"/>
            <a:ext cx="161925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Жилищно-коммунальное хозяйство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 rot="16200000" flipH="1">
            <a:off x="2476500" y="3581399"/>
            <a:ext cx="111442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3152775" y="3201085"/>
            <a:ext cx="101917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Охрана окружающей среды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rot="5400000">
            <a:off x="3376613" y="3243263"/>
            <a:ext cx="390525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3629025" y="3810685"/>
            <a:ext cx="120015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rot="16200000" flipH="1">
            <a:off x="3757613" y="3481388"/>
            <a:ext cx="95250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4371975" y="3401110"/>
            <a:ext cx="102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 rot="16200000" flipH="1">
            <a:off x="4529138" y="3309938"/>
            <a:ext cx="552450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4867275" y="3744010"/>
            <a:ext cx="11620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rot="16200000" flipH="1">
            <a:off x="4957762" y="3500437"/>
            <a:ext cx="942976" cy="1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5657850" y="3324910"/>
            <a:ext cx="1028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00" b="1" i="1" dirty="0" smtClean="0">
                <a:latin typeface="Times New Roman" pitchFamily="18" charset="0"/>
                <a:cs typeface="Times New Roman" pitchFamily="18" charset="0"/>
              </a:rPr>
              <a:t>Социальная </a:t>
            </a:r>
            <a:r>
              <a:rPr lang="ru-RU" sz="1200" b="1" i="1" dirty="0" smtClean="0"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ru-RU" sz="10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 rot="16200000" flipH="1">
            <a:off x="5867399" y="3276599"/>
            <a:ext cx="504828" cy="9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/>
        </p:nvSpPr>
        <p:spPr>
          <a:xfrm>
            <a:off x="6315075" y="3915460"/>
            <a:ext cx="10287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Физическая культура и спорт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rot="16200000" flipH="1">
            <a:off x="6181725" y="3562349"/>
            <a:ext cx="1095375" cy="9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6905625" y="4620310"/>
            <a:ext cx="10287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Средства массовой информации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rot="5400000">
            <a:off x="6515100" y="3943350"/>
            <a:ext cx="17907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7343775" y="5239435"/>
            <a:ext cx="133349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Обслуживание государственного муниципального долга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rot="16200000" flipH="1">
            <a:off x="6815137" y="4214812"/>
            <a:ext cx="2286000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/>
          <p:cNvSpPr/>
          <p:nvPr/>
        </p:nvSpPr>
        <p:spPr>
          <a:xfrm>
            <a:off x="7686675" y="3610660"/>
            <a:ext cx="145732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00" b="1" i="1" dirty="0" smtClean="0">
                <a:latin typeface="Times New Roman" pitchFamily="18" charset="0"/>
                <a:cs typeface="Times New Roman" pitchFamily="18" charset="0"/>
              </a:rPr>
              <a:t> Межбюджетные трансферты общего характера (дотации)</a:t>
            </a:r>
            <a:endParaRPr lang="ru-RU" sz="11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rot="5400000">
            <a:off x="8225632" y="3424237"/>
            <a:ext cx="751681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57814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0669" y="157180"/>
            <a:ext cx="8229600" cy="8905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1 326 347,3 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459813"/>
              </p:ext>
            </p:extLst>
          </p:nvPr>
        </p:nvGraphicFramePr>
        <p:xfrm>
          <a:off x="0" y="1042970"/>
          <a:ext cx="8820472" cy="5500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45223"/>
            <a:ext cx="1507059" cy="1435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772795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9057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 в 2023 году </a:t>
            </a:r>
            <a:b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776 278,2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в т.ч.</a:t>
            </a:r>
            <a:endParaRPr lang="ru-RU" sz="2800" b="1" dirty="0">
              <a:ln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446838"/>
            <a:ext cx="46196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FD1E93-168C-4E3F-B839-29F00AE4705B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pic>
        <p:nvPicPr>
          <p:cNvPr id="7" name="Picture 7" descr="C:\Documents and Settings\Savina\Рабочий стол\Яна Савина\Савина (работа)\СЛАЙДЫ 2013\Бюджет для граждан 2016\картинки\432278_original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50938" cy="5495925"/>
          </a:xfrm>
          <a:prstGeom prst="rect">
            <a:avLst/>
          </a:prstGeom>
          <a:noFill/>
          <a:effectLst>
            <a:softEdge rad="317500"/>
          </a:effectLst>
        </p:spPr>
      </p:pic>
      <p:graphicFrame>
        <p:nvGraphicFramePr>
          <p:cNvPr id="8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127646"/>
              </p:ext>
            </p:extLst>
          </p:nvPr>
        </p:nvGraphicFramePr>
        <p:xfrm>
          <a:off x="0" y="1124744"/>
          <a:ext cx="8686800" cy="5626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21192"/>
            <a:ext cx="1403648" cy="1336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34809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7772400" cy="5306144"/>
          </a:xfrm>
        </p:spPr>
        <p:txBody>
          <a:bodyPr/>
          <a:lstStyle/>
          <a:p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191100"/>
              </p:ext>
            </p:extLst>
          </p:nvPr>
        </p:nvGraphicFramePr>
        <p:xfrm>
          <a:off x="323527" y="42104"/>
          <a:ext cx="7992889" cy="5635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335">
                  <a:extLst>
                    <a:ext uri="{9D8B030D-6E8A-4147-A177-3AD203B41FA5}">
                      <a16:colId xmlns:a16="http://schemas.microsoft.com/office/drawing/2014/main" xmlns="" val="877229125"/>
                    </a:ext>
                  </a:extLst>
                </a:gridCol>
                <a:gridCol w="6479418">
                  <a:extLst>
                    <a:ext uri="{9D8B030D-6E8A-4147-A177-3AD203B41FA5}">
                      <a16:colId xmlns:a16="http://schemas.microsoft.com/office/drawing/2014/main" xmlns="" val="79897293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4146970967"/>
                    </a:ext>
                  </a:extLst>
                </a:gridCol>
              </a:tblGrid>
              <a:tr h="81385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effectLst/>
                        </a:rPr>
                        <a:t>1</a:t>
                      </a:r>
                      <a:r>
                        <a:rPr lang="ru-RU" sz="900" b="1" u="none" strike="noStrike" dirty="0">
                          <a:effectLst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муниципального района «Балейский район» по муниципальным программам в </a:t>
                      </a:r>
                      <a:r>
                        <a:rPr lang="ru-RU" sz="18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8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8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Наименование </a:t>
                      </a:r>
                      <a:r>
                        <a:rPr lang="ru-RU" sz="1100" b="1" u="none" strike="noStrike" dirty="0">
                          <a:effectLst/>
                        </a:rPr>
                        <a:t>программы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 smtClean="0">
                          <a:effectLst/>
                        </a:rPr>
                        <a:t>Сумма</a:t>
                      </a:r>
                      <a:r>
                        <a:rPr lang="ru-RU" sz="1100" b="1" u="none" strike="noStrike" baseline="0" dirty="0" smtClean="0">
                          <a:effectLst/>
                        </a:rPr>
                        <a:t> руб.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716329"/>
                  </a:ext>
                </a:extLst>
              </a:tr>
              <a:tr h="195219"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2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202177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МП" Улучшение условий и охраны труда в муниципальном районе "Балейский район" на </a:t>
                      </a:r>
                      <a:r>
                        <a:rPr lang="ru-RU" sz="1400" b="0" u="none" strike="noStrike" dirty="0" smtClean="0">
                          <a:effectLst/>
                        </a:rPr>
                        <a:t>2023-2025 </a:t>
                      </a:r>
                      <a:r>
                        <a:rPr lang="ru-RU" sz="1400" b="0" u="none" strike="noStrike" dirty="0">
                          <a:effectLst/>
                        </a:rPr>
                        <a:t>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50 000,00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01255428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"Противодействие экстремизму и профилактика терроризма на территории муниципального района "Балейский район" на </a:t>
                      </a:r>
                      <a:r>
                        <a:rPr lang="ru-RU" sz="1400" b="0" u="none" strike="noStrike" dirty="0" smtClean="0">
                          <a:effectLst/>
                        </a:rPr>
                        <a:t>2021 </a:t>
                      </a:r>
                      <a:r>
                        <a:rPr lang="ru-RU" sz="1400" b="0" u="none" strike="noStrike" dirty="0">
                          <a:effectLst/>
                        </a:rPr>
                        <a:t>- 2025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20 000,00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6130026"/>
                  </a:ext>
                </a:extLst>
              </a:tr>
              <a:tr h="72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"Поддержка и развитие малого предпринимательства в муниципальном районе "Балейский </a:t>
                      </a:r>
                      <a:r>
                        <a:rPr lang="ru-RU" sz="1400" b="0" u="none" strike="noStrike" dirty="0" smtClean="0">
                          <a:effectLst/>
                        </a:rPr>
                        <a:t>район</a:t>
                      </a:r>
                      <a:r>
                        <a:rPr lang="ru-RU" sz="1400" b="0" u="none" strike="noStrike" dirty="0">
                          <a:effectLst/>
                        </a:rPr>
                        <a:t>" на 2022-2025 </a:t>
                      </a:r>
                      <a:r>
                        <a:rPr lang="ru-RU" sz="1400" b="0" u="none" strike="noStrike" dirty="0" smtClean="0">
                          <a:effectLst/>
                        </a:rPr>
                        <a:t>годы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29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483,15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2718977"/>
                  </a:ext>
                </a:extLst>
              </a:tr>
              <a:tr h="72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"Модернизация объектов коммунальной инфраструктуры муниципального района </a:t>
                      </a:r>
                      <a:r>
                        <a:rPr lang="ru-RU" sz="1400" b="0" u="none" strike="noStrike" dirty="0" smtClean="0">
                          <a:effectLst/>
                        </a:rPr>
                        <a:t>"</a:t>
                      </a:r>
                      <a:r>
                        <a:rPr lang="ru-RU" sz="1400" b="0" u="none" strike="noStrike" dirty="0">
                          <a:effectLst/>
                        </a:rPr>
                        <a:t>Балейский район" (2021-2023 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350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63433215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«Комплексная модернизация общего образования Балейского района на </a:t>
                      </a:r>
                      <a:r>
                        <a:rPr lang="ru-RU" sz="1400" b="0" u="none" strike="noStrike" dirty="0" smtClean="0">
                          <a:effectLst/>
                        </a:rPr>
                        <a:t>2023-2025 </a:t>
                      </a:r>
                      <a:r>
                        <a:rPr lang="ru-RU" sz="1400" b="0" u="none" strike="noStrike" dirty="0">
                          <a:effectLst/>
                        </a:rPr>
                        <a:t>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150 </a:t>
                      </a:r>
                      <a:r>
                        <a:rPr lang="ru-RU" sz="1400" b="0" u="none" strike="noStrike" dirty="0">
                          <a:effectLst/>
                        </a:rPr>
                        <a:t>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90874456"/>
                  </a:ext>
                </a:extLst>
              </a:tr>
              <a:tr h="7279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"Отдых, оздоровление, временная трудовая занятость детей и молодежи муниципального </a:t>
                      </a:r>
                      <a:r>
                        <a:rPr lang="ru-RU" sz="1400" b="0" u="none" strike="noStrike" dirty="0" smtClean="0">
                          <a:effectLst/>
                        </a:rPr>
                        <a:t>района </a:t>
                      </a:r>
                      <a:r>
                        <a:rPr lang="ru-RU" sz="1400" b="0" u="none" strike="noStrike" dirty="0">
                          <a:effectLst/>
                        </a:rPr>
                        <a:t>"Балейский район" на 2022-2024 годы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196 697,87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6494149"/>
                  </a:ext>
                </a:extLst>
              </a:tr>
              <a:tr h="24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>
                          <a:effectLst/>
                        </a:rPr>
                        <a:t>7</a:t>
                      </a:r>
                      <a:endParaRPr lang="ru-RU" sz="105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"Молодежь Балейского района» на 2019-2023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30 </a:t>
                      </a:r>
                      <a:r>
                        <a:rPr lang="ru-RU" sz="1400" b="0" u="none" strike="noStrike" dirty="0">
                          <a:effectLst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29752733"/>
                  </a:ext>
                </a:extLst>
              </a:tr>
              <a:tr h="24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>
                          <a:effectLst/>
                        </a:rPr>
                        <a:t>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"Развитие культуры Балейского района (2020-2024 годы)"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112 573,78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91956520"/>
                  </a:ext>
                </a:extLst>
              </a:tr>
              <a:tr h="487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"Об организации учета муниципальной собственности муниципального района "Балейский район" на </a:t>
                      </a:r>
                      <a:r>
                        <a:rPr lang="ru-RU" sz="1400" b="0" u="none" strike="noStrike" dirty="0" smtClean="0">
                          <a:effectLst/>
                        </a:rPr>
                        <a:t>2023-2025 годы</a:t>
                      </a:r>
                      <a:r>
                        <a:rPr lang="ru-RU" sz="1400" b="0" u="none" strike="noStrike" dirty="0">
                          <a:effectLst/>
                        </a:rPr>
                        <a:t>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174 000,00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98001668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041769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32656"/>
            <a:ext cx="7772400" cy="5306144"/>
          </a:xfrm>
        </p:spPr>
        <p:txBody>
          <a:bodyPr/>
          <a:lstStyle/>
          <a:p>
            <a:endParaRPr lang="ru-RU" b="1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043840"/>
              </p:ext>
            </p:extLst>
          </p:nvPr>
        </p:nvGraphicFramePr>
        <p:xfrm>
          <a:off x="323527" y="42105"/>
          <a:ext cx="7992889" cy="60848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8033">
                  <a:extLst>
                    <a:ext uri="{9D8B030D-6E8A-4147-A177-3AD203B41FA5}">
                      <a16:colId xmlns:a16="http://schemas.microsoft.com/office/drawing/2014/main" xmlns="" val="877229125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xmlns="" val="798972935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4146970967"/>
                    </a:ext>
                  </a:extLst>
                </a:gridCol>
              </a:tblGrid>
              <a:tr h="79460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700" b="1" u="none" strike="noStrike" dirty="0" smtClean="0">
                          <a:effectLst/>
                        </a:rPr>
                        <a:t>1</a:t>
                      </a:r>
                      <a:r>
                        <a:rPr lang="ru-RU" sz="700" b="1" u="none" strike="noStrike" dirty="0">
                          <a:effectLst/>
                        </a:rPr>
                        <a:t> </a:t>
                      </a:r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бюджета муниципального района «Балейский район» по муниципальным программам в </a:t>
                      </a:r>
                      <a:r>
                        <a:rPr lang="ru-RU" sz="14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u="sng" dirty="0" smtClean="0">
                          <a:ln w="1905">
                            <a:noFill/>
                          </a:ln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4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Наименование </a:t>
                      </a:r>
                      <a:r>
                        <a:rPr lang="ru-RU" sz="1000" b="1" u="none" strike="noStrike" dirty="0">
                          <a:effectLst/>
                        </a:rPr>
                        <a:t>программы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effectLst/>
                        </a:rPr>
                        <a:t>Сумма</a:t>
                      </a:r>
                      <a:r>
                        <a:rPr lang="ru-RU" sz="1000" b="1" u="none" strike="noStrike" baseline="0" dirty="0" smtClean="0">
                          <a:effectLst/>
                        </a:rPr>
                        <a:t> руб.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17716329"/>
                  </a:ext>
                </a:extLst>
              </a:tr>
              <a:tr h="279500">
                <a:tc vMerge="1">
                  <a:txBody>
                    <a:bodyPr/>
                    <a:lstStyle/>
                    <a:p>
                      <a:pPr algn="ctr" fontAlgn="ctr"/>
                      <a:endParaRPr lang="ru-RU" sz="7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88202177"/>
                  </a:ext>
                </a:extLst>
              </a:tr>
              <a:tr h="8514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10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"Обеспечение экологической безопасности окружающей среды и населения </a:t>
                      </a:r>
                      <a:br>
                        <a:rPr lang="ru-RU" sz="1400" b="0" u="none" strike="noStrike" dirty="0">
                          <a:effectLst/>
                        </a:rPr>
                      </a:br>
                      <a:r>
                        <a:rPr lang="ru-RU" sz="1400" b="0" u="none" strike="noStrike" dirty="0">
                          <a:effectLst/>
                        </a:rPr>
                        <a:t>муниципального района "Балейский район" при обращении с отходами производства и </a:t>
                      </a:r>
                      <a:r>
                        <a:rPr lang="ru-RU" sz="1400" b="0" u="none" strike="noStrike" dirty="0" smtClean="0">
                          <a:effectLst/>
                        </a:rPr>
                        <a:t>потребления </a:t>
                      </a:r>
                      <a:r>
                        <a:rPr lang="ru-RU" sz="1400" b="0" u="none" strike="noStrike" dirty="0">
                          <a:effectLst/>
                        </a:rPr>
                        <a:t>(2021 - 2023 г.)"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50 </a:t>
                      </a:r>
                      <a:r>
                        <a:rPr lang="ru-RU" sz="1400" b="0" u="none" strike="noStrike" dirty="0">
                          <a:effectLst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53601798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11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"Развитие физической культуры и спорта в муниципальном районе "Балейский район" на 2020 - 2024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100 </a:t>
                      </a:r>
                      <a:r>
                        <a:rPr lang="ru-RU" sz="1400" b="0" u="none" strike="noStrike" dirty="0">
                          <a:effectLst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1894715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12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«По профилактике правонарушений на территории муниципального района "Балейский район" на 2021-2025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266 138,00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96216573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13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"Энергосбережение и повышение энергетической эффективности (2021- 2025 годы) 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100 </a:t>
                      </a:r>
                      <a:r>
                        <a:rPr lang="ru-RU" sz="1400" b="0" u="none" strike="noStrike" dirty="0">
                          <a:effectLst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97883660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14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"Чистая вода"   на (2022 -2024 годы)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50 </a:t>
                      </a:r>
                      <a:r>
                        <a:rPr lang="ru-RU" sz="1400" b="0" u="none" strike="noStrike" dirty="0">
                          <a:effectLst/>
                        </a:rPr>
                        <a:t>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02659744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15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"Комплексное развитие сельских территорий Балейского района на 2021-2025 годы"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56 842,86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59855271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16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"Ремонт дорог и содержание сети автомобильных дорог общего пользования местного </a:t>
                      </a:r>
                      <a:r>
                        <a:rPr lang="ru-RU" sz="1400" b="0" u="none" strike="noStrike" dirty="0" smtClean="0">
                          <a:effectLst/>
                        </a:rPr>
                        <a:t>значения </a:t>
                      </a:r>
                      <a:r>
                        <a:rPr lang="ru-RU" sz="1400" b="0" u="none" strike="noStrike" dirty="0">
                          <a:effectLst/>
                        </a:rPr>
                        <a:t>муниципального района "Балейский район на 2021-2023 года</a:t>
                      </a:r>
                      <a:r>
                        <a:rPr lang="ru-RU" sz="1400" b="0" u="none" strike="noStrike" dirty="0" smtClean="0">
                          <a:effectLst/>
                        </a:rPr>
                        <a:t>"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</a:rPr>
                        <a:t>11 502 690,00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21208227"/>
                  </a:ext>
                </a:extLst>
              </a:tr>
              <a:tr h="5706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17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«Обеспечение жильём молодых семей муниципального района «Балейский район» в </a:t>
                      </a:r>
                      <a:r>
                        <a:rPr lang="ru-RU" sz="1400" b="0" u="none" strike="noStrike" dirty="0" smtClean="0">
                          <a:effectLst/>
                        </a:rPr>
                        <a:t>2023-2025 годах»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0014350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u="none" strike="noStrike" dirty="0" smtClean="0">
                          <a:effectLst/>
                        </a:rPr>
                        <a:t>18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МП </a:t>
                      </a:r>
                      <a:r>
                        <a:rPr lang="ru-RU" sz="1400" b="0" u="none" strike="noStrike" dirty="0" smtClean="0">
                          <a:effectLst/>
                        </a:rPr>
                        <a:t>«Обеспечение педагогическими кадрами образовательных</a:t>
                      </a:r>
                      <a:r>
                        <a:rPr lang="ru-RU" sz="1400" b="0" u="none" strike="noStrike" baseline="0" dirty="0" smtClean="0">
                          <a:effectLst/>
                        </a:rPr>
                        <a:t> организаций муниципального района «Балейский район» на 2022-2024 годы»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100 000,0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9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u="none" strike="noStrike" dirty="0">
                          <a:effectLst/>
                        </a:rPr>
                        <a:t> </a:t>
                      </a:r>
                      <a:endParaRPr lang="ru-RU" sz="105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>
                          <a:effectLst/>
                        </a:rPr>
                        <a:t>15 797 829,7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490" marR="5490" marT="54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9924135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1378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435280" cy="346050"/>
          </a:xfrm>
        </p:spPr>
        <p:txBody>
          <a:bodyPr/>
          <a:lstStyle/>
          <a:p>
            <a:r>
              <a:rPr lang="ru-RU" sz="1200" b="1" u="sng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муниципального района «Балейский район» по муниципальным программам в </a:t>
            </a:r>
            <a:r>
              <a:rPr lang="ru-RU" sz="1200" b="1" u="sng" dirty="0" smtClean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200" b="1" u="sng" dirty="0">
                <a:ln w="1905">
                  <a:noFill/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r>
              <a:rPr lang="ru-RU" sz="1200" b="1" dirty="0"/>
              <a:t/>
            </a:r>
            <a:br>
              <a:rPr lang="ru-RU" sz="1200" b="1" dirty="0"/>
            </a:br>
            <a:endParaRPr lang="ru-RU" sz="12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629554"/>
              </p:ext>
            </p:extLst>
          </p:nvPr>
        </p:nvGraphicFramePr>
        <p:xfrm>
          <a:off x="179512" y="456735"/>
          <a:ext cx="8136905" cy="5436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xmlns="" val="2600147610"/>
                    </a:ext>
                  </a:extLst>
                </a:gridCol>
                <a:gridCol w="6848341">
                  <a:extLst>
                    <a:ext uri="{9D8B030D-6E8A-4147-A177-3AD203B41FA5}">
                      <a16:colId xmlns:a16="http://schemas.microsoft.com/office/drawing/2014/main" xmlns="" val="1871428011"/>
                    </a:ext>
                  </a:extLst>
                </a:gridCol>
                <a:gridCol w="856516">
                  <a:extLst>
                    <a:ext uri="{9D8B030D-6E8A-4147-A177-3AD203B41FA5}">
                      <a16:colId xmlns:a16="http://schemas.microsoft.com/office/drawing/2014/main" xmlns="" val="1826696347"/>
                    </a:ext>
                  </a:extLst>
                </a:gridCol>
              </a:tblGrid>
              <a:tr h="170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Код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программы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3337175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01721900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79601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МП" Улучшение условий и охраны труда в муниципальном районе "Балейский район" на 2023-2025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6185595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79602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"Противодействие экстремизму и профилактика терроризма на территории муниципального района "Балейский район" на 2021 - 2025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7798978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79603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"Поддержка и развитие малого предпринимательства в муниципальном районе "Балейский  район" на 2022-2025 годы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99569141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79605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МП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«Описание и постановка на кадастровый учет границ населенных пунктов, территориальных зон населенных пунктов муниципального района «Балейский район» на 2024-2026 годы»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333 000,00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"Модернизация объектов коммунальной инфраструктуры муниципального района "Балейский район" (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2024-2026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065824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«Комплексная модернизация общего образования Балейского района на 2023-2025 годы»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55762935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79608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"Отдых, оздоровление, временная трудовая занятость детей и молодежи муниципального </a:t>
                      </a:r>
                      <a:b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 "Балейский район" на 2022-2024 годы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54670731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"Комплексная безопасность в муниципальных образовательных организациях муниципального района "Балейский район" (2023-2025годы)"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87791796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культуры Балейского района (2020-2024 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559760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системы дошкольного образования Балейского района на 2022 - 2024 годы"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6299732"/>
                  </a:ext>
                </a:extLst>
              </a:tr>
              <a:tr h="2123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79613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 организации учета муниципальной собственности муниципального района "Балейский район" на 2023-2025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7212744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79614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экологической безопасности окружающей среды и населения муниципального района "Балейский район" при обращении с отходами производства и потребления (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629602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79615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физической культуры и спорта в муниципальном районе "Балейский район" на 2020 - 2024 годы"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39459101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«По профилактике правонарушений на территории муниципального района "Балейский район" на 2021-2025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0465555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"Обеспечения первичных мер пожарной безопасности на территории муниципального района "Балейский район" на 2023-2025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5546170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79619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"Энергосбережение и повышение энергетической эффективности (2021- 2025 годы)"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0504333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79621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"Чистая вода"   на (2022 -2024 годы)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49026756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79627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"Комплексное развитие сельских территорий Балейского района на 2021-2025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800 850,86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34544317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79628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"Ремонт дорог и содержание сети автомобильных дорог общего пользования местного значения муниципального района "Балейский район на 2021-2023 года"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393 430,00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9541774"/>
                  </a:ext>
                </a:extLst>
              </a:tr>
              <a:tr h="31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79630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"Обеспечение педагогическими кадрами образовательных организаций муниципального района "Балейский район" на 2022-2024 годы"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57433350"/>
                  </a:ext>
                </a:extLst>
              </a:tr>
              <a:tr h="1550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79632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«Обеспечение жильём молодых семей муниципального района «Балейский район» в 2023-2025 годах"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100 000,00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5965254"/>
                  </a:ext>
                </a:extLst>
              </a:tr>
              <a:tr h="363895">
                <a:tc gridSpan="2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16 767 280,86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403" marR="3440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57812666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92417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944059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0357" y="115422"/>
            <a:ext cx="8882123" cy="7212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 бюджета муниципального района «Балейский район»</a:t>
            </a:r>
            <a:endParaRPr lang="ru-RU" sz="2800" b="1" u="sng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421430439"/>
              </p:ext>
            </p:extLst>
          </p:nvPr>
        </p:nvGraphicFramePr>
        <p:xfrm>
          <a:off x="0" y="1240299"/>
          <a:ext cx="9144000" cy="4997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0" y="980728"/>
            <a:ext cx="8964488" cy="25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400" b="1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муниципального долга</a:t>
            </a:r>
            <a:endParaRPr lang="ru-RU" sz="2400" b="1" i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25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Glossary-of-Alternative-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6744"/>
            <a:ext cx="9144000" cy="6048672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форма образования и расходования денежных средств, предназначенных для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финансового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задач и функций государства и местного самоуправления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Администратор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местного самоуправления, орган местной администрации, орган управления государственным внебюджетным фондом, ЦБ РФ, казенное учреждение, осуществляющие в соответствии с законодательством Российской Федерации контроль за правильностью исчисления, полнотой и своевременностью уплаты, начисление, учет, взыскание и принятие решений о возврате (зачете) излишне уплаченных (взысканных) платежей,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пеней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штрафов по ним, являющихся доходами бюджетов бюджетной системы РФ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Доходы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денежные средства, поступающие в бюджет, за исключением средств, являющихся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соответствии с Бюджетным кодексом РФ источниками финансирования дефицита бюджета.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Налог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обязательный, индивидуально безвозмездный платеж, взимаемый с физических и юридических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финансового обеспечения деятельности государства и (или) муниципальных образований.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Налоговые </a:t>
            </a:r>
            <a:r>
              <a:rPr lang="ru-RU" sz="1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предусмотренных законодательством РФ о налогах 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сборах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федеральных налогов и сборов, в том числе от налогов, предусмотренных специальными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налоговыми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режимами, региональных и местных налогов, а также пеней и штрафов по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ним.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Неналоговые доходы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имущества, находящегося в государственной или муниципальной собственности, доходы от продажи имущества (кроме акций и иных форм участия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капитале, государственных запасов драгоценных металлов и драгоценных камней), находящегося 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государственной или муниципальной собственности, доходы от платных услуг, оказываемых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казенными учреждениями, средства, полученные в результате применения мер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-правовой, административной и уголовной ответственности, в том числе штрафы, </a:t>
            </a:r>
          </a:p>
          <a:p>
            <a:pPr marL="0" indent="0">
              <a:spcBef>
                <a:spcPts val="0"/>
              </a:spcBef>
              <a:buClr>
                <a:srgbClr val="0BD0D9"/>
              </a:buClr>
              <a:buNone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конфискации, компенсации и иные суммы принудительного изъятия.</a:t>
            </a:r>
            <a:r>
              <a:rPr lang="ru-RU" sz="15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 smtClean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 smtClean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Clr>
                <a:srgbClr val="0BD0D9"/>
              </a:buClr>
              <a:buNone/>
            </a:pPr>
            <a:endParaRPr lang="ru-RU" sz="1400" b="1" i="1" dirty="0">
              <a:solidFill>
                <a:srgbClr val="FF0000"/>
              </a:solidFill>
            </a:endParaRPr>
          </a:p>
          <a:p>
            <a:pPr marL="137160" indent="0">
              <a:spcBef>
                <a:spcPts val="0"/>
              </a:spcBef>
              <a:buNone/>
            </a:pPr>
            <a:r>
              <a:rPr lang="ru-RU" sz="1400" b="1" i="1" dirty="0" smtClean="0"/>
              <a:t>	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5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432048"/>
          </a:xfrm>
        </p:spPr>
        <p:txBody>
          <a:bodyPr>
            <a:noAutofit/>
          </a:bodyPr>
          <a:lstStyle/>
          <a:p>
            <a:r>
              <a:rPr lang="ru-RU" sz="48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endParaRPr lang="ru-RU" sz="4800" b="1" u="sng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620688"/>
            <a:ext cx="8507288" cy="5616624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endParaRPr lang="ru-RU" i="1" dirty="0"/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Комитет по финансам администрации муниципального района «Балейский район»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Адрес: 673450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Балей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Ленина ул., 24.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(30232) 5-15-99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(30232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5-16-87</a:t>
            </a:r>
          </a:p>
          <a:p>
            <a:pPr algn="ctr"/>
            <a:r>
              <a:rPr lang="en-US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baley@bk.ru</a:t>
            </a:r>
            <a:endParaRPr lang="ru-RU" sz="36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37160" indent="0" algn="ctr">
              <a:buNone/>
            </a:pPr>
            <a:endParaRPr lang="ru-RU" sz="1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32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дминистратор\Desktop\Glossary-of-Alternative-Medici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6632"/>
            <a:ext cx="1080120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96" y="566718"/>
            <a:ext cx="9124304" cy="597666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Безвозмездные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поступающие в бюджет денежные средства на безвозмездной основе из бюджетов других уровней (межбюджетные трансферты), от физических и юридических лиц.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Дотация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межбюджетный трансферт, предоставляемый на безвозмездной и безвозвратной основе без установления направлений и (или) условий их использования. Дотации выделяются из бюджета вышестоящего уровня в случаях, если закрепленных и регулирующих доходов не достаточно для формирования минимального бюджета нижестоящего территориального уровня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софинансирования расходных обязательств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  межбюджетный трансферт ,предоставляемый в целях финансового обеспечения расходных обязательств  по переданным полномочиям. Имеет конкретные цели; в отличие от дотации (которая не имеет цели в принципе) подлежат возврату в случае отклонения от цели.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Расходы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это выплачиваемые из бюджета денежные средства (социальные выплаты населению, содержание государственных учреждений (образование, ЖКХ, культура и другие) капитальное строительство и другие), за исключением средств, являющихся в соответствии с Бюджетным кодексом РФ источниками финансирования дефицита бюджета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6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Главный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распорядитель бюджетных средств (ГРБС)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орган государственной власти, орган управления государственным внебюджетным фондом, орган местного самоуправления, орган местной администрации, а также наиболее значимое учреждение науки, образования, культуры и здравоохранения, имеющие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средств.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Государственная </a:t>
            </a:r>
            <a:r>
              <a:rPr lang="ru-RU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(муниципальная) программа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система мероприятий (взаимоувязанных по задачам, срокам осуществления и ресурсам) и инструментов государственной политики, обеспечивающих в рамках реализации ключевых государственных (муниципальных) функций достижение приоритетов и целей государственной (муниципальной) политики в сфере социально-экономического развития и безопасности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6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превышение доходов над расходами бюджета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превышение расходов бюджета над его доходами.</a:t>
            </a:r>
          </a:p>
          <a:p>
            <a:pPr marL="13716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4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7160" indent="0">
              <a:buNone/>
            </a:pPr>
            <a:r>
              <a:rPr lang="ru-RU" sz="1400" dirty="0"/>
              <a:t>	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696" y="7501"/>
            <a:ext cx="19172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716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ru-RU" sz="2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Глоссарий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3823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4"/>
          <p:cNvSpPr>
            <a:spLocks noChangeArrowheads="1"/>
          </p:cNvSpPr>
          <p:nvPr/>
        </p:nvSpPr>
        <p:spPr bwMode="gray">
          <a:xfrm flipH="1">
            <a:off x="945911" y="2352483"/>
            <a:ext cx="7215588" cy="719137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sz="2000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Бюджетном послании Президента Российской Федерации</a:t>
            </a:r>
          </a:p>
        </p:txBody>
      </p:sp>
      <p:sp>
        <p:nvSpPr>
          <p:cNvPr id="38" name="Rectangle 17"/>
          <p:cNvSpPr>
            <a:spLocks noChangeArrowheads="1"/>
          </p:cNvSpPr>
          <p:nvPr/>
        </p:nvSpPr>
        <p:spPr bwMode="gray">
          <a:xfrm flipH="1">
            <a:off x="1334296" y="3257779"/>
            <a:ext cx="6913887" cy="720725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</a:p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</a:t>
            </a:r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Забайкальского края</a:t>
            </a:r>
            <a:endParaRPr lang="ru-RU" b="1" i="1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36" name="Rectangle 24"/>
          <p:cNvSpPr>
            <a:spLocks noChangeArrowheads="1"/>
          </p:cNvSpPr>
          <p:nvPr/>
        </p:nvSpPr>
        <p:spPr bwMode="gray">
          <a:xfrm flipH="1">
            <a:off x="2496052" y="5379326"/>
            <a:ext cx="5748353" cy="719137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Прогнозе социально -экономического развития </a:t>
            </a:r>
            <a:endParaRPr lang="ru-RU" b="1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муниципального </a:t>
            </a:r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района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gray">
          <a:xfrm flipH="1">
            <a:off x="2206161" y="4336249"/>
            <a:ext cx="6038246" cy="719137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lvl="0" algn="ctr"/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Основных направлениях бюджетной и налоговой </a:t>
            </a:r>
            <a:endParaRPr lang="ru-RU" b="1" i="1" dirty="0" smtClean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  <a:p>
            <a:pPr lvl="0" algn="ctr"/>
            <a:r>
              <a:rPr lang="ru-RU" b="1" i="1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политики муниципального </a:t>
            </a:r>
            <a:r>
              <a:rPr lang="ru-RU" b="1" i="1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района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604448" cy="692696"/>
          </a:xfrm>
        </p:spPr>
        <p:txBody>
          <a:bodyPr>
            <a:normAutofit/>
          </a:bodyPr>
          <a:lstStyle/>
          <a:p>
            <a:r>
              <a:rPr lang="ru-RU" sz="32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основывается  бюджет района</a:t>
            </a:r>
            <a:r>
              <a:rPr lang="ru-RU" sz="32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32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37" y="764704"/>
            <a:ext cx="863971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района  составляется и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2019 года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сроком на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 года. </a:t>
            </a:r>
          </a:p>
          <a:p>
            <a:pPr algn="ctr"/>
            <a:endParaRPr lang="ru-RU" sz="2000" b="1" i="1" dirty="0"/>
          </a:p>
          <a:p>
            <a:pPr algn="ctr"/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 </a:t>
            </a:r>
            <a:r>
              <a:rPr lang="ru-RU" sz="28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основывается </a:t>
            </a:r>
            <a:r>
              <a:rPr lang="ru-RU" sz="28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на: </a:t>
            </a:r>
            <a:endParaRPr lang="ru-RU" sz="28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25"/>
          <p:cNvGrpSpPr>
            <a:grpSpLocks/>
          </p:cNvGrpSpPr>
          <p:nvPr/>
        </p:nvGrpSpPr>
        <p:grpSpPr bwMode="auto">
          <a:xfrm>
            <a:off x="1699362" y="5227155"/>
            <a:ext cx="1098550" cy="1001713"/>
            <a:chOff x="1488" y="1968"/>
            <a:chExt cx="432" cy="432"/>
          </a:xfrm>
        </p:grpSpPr>
        <p:grpSp>
          <p:nvGrpSpPr>
            <p:cNvPr id="14" name="Group 26"/>
            <p:cNvGrpSpPr>
              <a:grpSpLocks/>
            </p:cNvGrpSpPr>
            <p:nvPr/>
          </p:nvGrpSpPr>
          <p:grpSpPr bwMode="auto">
            <a:xfrm>
              <a:off x="1488" y="1968"/>
              <a:ext cx="432" cy="432"/>
              <a:chOff x="2016" y="1920"/>
              <a:chExt cx="1680" cy="1680"/>
            </a:xfrm>
          </p:grpSpPr>
          <p:sp>
            <p:nvSpPr>
              <p:cNvPr id="16" name="Oval 27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7" name="Freeform 28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5" name="Text Box 29"/>
            <p:cNvSpPr txBox="1">
              <a:spLocks noChangeArrowheads="1"/>
            </p:cNvSpPr>
            <p:nvPr/>
          </p:nvSpPr>
          <p:spPr bwMode="gray">
            <a:xfrm>
              <a:off x="1631" y="2016"/>
              <a:ext cx="159" cy="199"/>
            </a:xfrm>
            <a:prstGeom prst="rect">
              <a:avLst/>
            </a:prstGeom>
            <a:ln/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4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19" name="Group 11"/>
          <p:cNvGrpSpPr>
            <a:grpSpLocks/>
          </p:cNvGrpSpPr>
          <p:nvPr/>
        </p:nvGrpSpPr>
        <p:grpSpPr bwMode="auto">
          <a:xfrm>
            <a:off x="1243002" y="4192581"/>
            <a:ext cx="1087437" cy="1006475"/>
            <a:chOff x="3938" y="1968"/>
            <a:chExt cx="430" cy="437"/>
          </a:xfrm>
        </p:grpSpPr>
        <p:grpSp>
          <p:nvGrpSpPr>
            <p:cNvPr id="20" name="Group 12"/>
            <p:cNvGrpSpPr>
              <a:grpSpLocks/>
            </p:cNvGrpSpPr>
            <p:nvPr/>
          </p:nvGrpSpPr>
          <p:grpSpPr bwMode="auto">
            <a:xfrm>
              <a:off x="3938" y="1968"/>
              <a:ext cx="430" cy="437"/>
              <a:chOff x="2016" y="1920"/>
              <a:chExt cx="1680" cy="1680"/>
            </a:xfrm>
          </p:grpSpPr>
          <p:sp>
            <p:nvSpPr>
              <p:cNvPr id="22" name="Oval 13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" name="Freeform 14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Text Box 15"/>
            <p:cNvSpPr txBox="1">
              <a:spLocks noChangeArrowheads="1"/>
            </p:cNvSpPr>
            <p:nvPr/>
          </p:nvSpPr>
          <p:spPr bwMode="gray">
            <a:xfrm>
              <a:off x="4067" y="2028"/>
              <a:ext cx="160" cy="200"/>
            </a:xfrm>
            <a:prstGeom prst="rect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3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25" name="Group 18"/>
          <p:cNvGrpSpPr>
            <a:grpSpLocks/>
          </p:cNvGrpSpPr>
          <p:nvPr/>
        </p:nvGrpSpPr>
        <p:grpSpPr bwMode="auto">
          <a:xfrm>
            <a:off x="726361" y="3179756"/>
            <a:ext cx="1098550" cy="1012825"/>
            <a:chOff x="3552" y="3339"/>
            <a:chExt cx="412" cy="392"/>
          </a:xfrm>
        </p:grpSpPr>
        <p:grpSp>
          <p:nvGrpSpPr>
            <p:cNvPr id="26" name="Group 19"/>
            <p:cNvGrpSpPr>
              <a:grpSpLocks/>
            </p:cNvGrpSpPr>
            <p:nvPr/>
          </p:nvGrpSpPr>
          <p:grpSpPr bwMode="auto">
            <a:xfrm>
              <a:off x="3552" y="3339"/>
              <a:ext cx="412" cy="392"/>
              <a:chOff x="2016" y="1920"/>
              <a:chExt cx="1680" cy="1680"/>
            </a:xfrm>
          </p:grpSpPr>
          <p:sp>
            <p:nvSpPr>
              <p:cNvPr id="28" name="Oval 2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0"/>
              </a:xfrm>
              <a:prstGeom prst="ellipse">
                <a:avLst/>
              </a:pr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9" name="Freeform 2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7" name="Text Box 22"/>
            <p:cNvSpPr txBox="1">
              <a:spLocks noChangeArrowheads="1"/>
            </p:cNvSpPr>
            <p:nvPr/>
          </p:nvSpPr>
          <p:spPr bwMode="gray">
            <a:xfrm>
              <a:off x="3704" y="3360"/>
              <a:ext cx="152" cy="179"/>
            </a:xfrm>
            <a:prstGeom prst="rect">
              <a:avLst/>
            </a:prstGeom>
            <a:ln/>
            <a:ex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ru-RU" sz="2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Verdana" pitchFamily="34" charset="0"/>
                </a:rPr>
                <a:t>2</a:t>
              </a:r>
              <a:endPara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endParaRPr>
            </a:p>
          </p:txBody>
        </p:sp>
      </p:grpSp>
      <p:grpSp>
        <p:nvGrpSpPr>
          <p:cNvPr id="43" name="Group 5"/>
          <p:cNvGrpSpPr>
            <a:grpSpLocks/>
          </p:cNvGrpSpPr>
          <p:nvPr/>
        </p:nvGrpSpPr>
        <p:grpSpPr bwMode="auto">
          <a:xfrm>
            <a:off x="58937" y="2203289"/>
            <a:ext cx="1103312" cy="1019175"/>
            <a:chOff x="2016" y="1920"/>
            <a:chExt cx="1680" cy="1680"/>
          </a:xfrm>
        </p:grpSpPr>
        <p:sp>
          <p:nvSpPr>
            <p:cNvPr id="44" name="Oval 6"/>
            <p:cNvSpPr>
              <a:spLocks noChangeArrowheads="1"/>
            </p:cNvSpPr>
            <p:nvPr/>
          </p:nvSpPr>
          <p:spPr bwMode="gray">
            <a:xfrm>
              <a:off x="2016" y="1920"/>
              <a:ext cx="1680" cy="1680"/>
            </a:xfrm>
            <a:prstGeom prst="ellipse">
              <a:avLst/>
            </a:pr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ru-RU"/>
            </a:p>
          </p:txBody>
        </p:sp>
        <p:sp>
          <p:nvSpPr>
            <p:cNvPr id="45" name="Freeform 7"/>
            <p:cNvSpPr>
              <a:spLocks/>
            </p:cNvSpPr>
            <p:nvPr/>
          </p:nvSpPr>
          <p:spPr bwMode="gray">
            <a:xfrm>
              <a:off x="2208" y="1948"/>
              <a:ext cx="1296" cy="634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ln/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46" name="Text Box 22"/>
          <p:cNvSpPr txBox="1">
            <a:spLocks noChangeArrowheads="1"/>
          </p:cNvSpPr>
          <p:nvPr/>
        </p:nvSpPr>
        <p:spPr bwMode="gray">
          <a:xfrm>
            <a:off x="491347" y="2250387"/>
            <a:ext cx="404278" cy="461665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1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2554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53144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Какие этапы проходит бюджет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/>
                <a:ea typeface="Times New Roman"/>
              </a:rPr>
              <a:t>?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9808" y="720080"/>
            <a:ext cx="9144000" cy="720080"/>
          </a:xfrm>
        </p:spPr>
        <p:txBody>
          <a:bodyPr>
            <a:noAutofit/>
          </a:bodyPr>
          <a:lstStyle/>
          <a:p>
            <a:pPr marL="137160" indent="0" algn="ctr">
              <a:spcAft>
                <a:spcPts val="0"/>
              </a:spcAft>
              <a:buNone/>
            </a:pPr>
            <a:r>
              <a:rPr lang="ru-RU" sz="2000" b="1" i="1" u="sng" spc="-20" dirty="0">
                <a:solidFill>
                  <a:srgbClr val="0070C0"/>
                </a:solidFill>
                <a:latin typeface="Times New Roman"/>
                <a:ea typeface="Times New Roman"/>
              </a:rPr>
              <a:t>Составление и утверждение бюджета - </a:t>
            </a:r>
            <a:r>
              <a:rPr lang="ru-RU" sz="2000" b="1" i="1" u="sng" spc="-20" dirty="0" smtClean="0">
                <a:solidFill>
                  <a:srgbClr val="0070C0"/>
                </a:solidFill>
                <a:latin typeface="Times New Roman"/>
                <a:ea typeface="Times New Roman"/>
              </a:rPr>
              <a:t>процесс</a:t>
            </a:r>
            <a:r>
              <a:rPr lang="ru-RU" sz="2000" b="1" i="1" u="sng" spc="-20" dirty="0">
                <a:solidFill>
                  <a:srgbClr val="0070C0"/>
                </a:solidFill>
                <a:latin typeface="Times New Roman"/>
                <a:ea typeface="Times New Roman"/>
              </a:rPr>
              <a:t>, </a:t>
            </a:r>
            <a:r>
              <a:rPr lang="ru-RU" sz="2000" b="1" i="1" u="sng" spc="-25" dirty="0">
                <a:solidFill>
                  <a:srgbClr val="0070C0"/>
                </a:solidFill>
                <a:latin typeface="Times New Roman"/>
                <a:ea typeface="Times New Roman"/>
              </a:rPr>
              <a:t>основанный на правовых нормах. Формирование, рассмотрение и </a:t>
            </a:r>
            <a:r>
              <a:rPr lang="ru-RU" sz="2000" b="1" i="1" u="sng" spc="-25" dirty="0" smtClean="0">
                <a:solidFill>
                  <a:srgbClr val="0070C0"/>
                </a:solidFill>
                <a:latin typeface="Times New Roman"/>
                <a:ea typeface="Times New Roman"/>
              </a:rPr>
              <a:t>утверждение</a:t>
            </a:r>
            <a:r>
              <a:rPr lang="ru-RU" sz="2000" b="1" i="1" u="sng" dirty="0" smtClean="0">
                <a:solidFill>
                  <a:srgbClr val="0070C0"/>
                </a:solidFill>
                <a:latin typeface="Times New Roman"/>
                <a:ea typeface="Times New Roman"/>
              </a:rPr>
              <a:t> происходят ежегодно.</a:t>
            </a:r>
          </a:p>
          <a:p>
            <a:pPr marL="137160" indent="0">
              <a:spcAft>
                <a:spcPts val="0"/>
              </a:spcAft>
              <a:buNone/>
            </a:pPr>
            <a:endParaRPr lang="ru-RU" sz="2000" b="1" i="1" dirty="0"/>
          </a:p>
          <a:p>
            <a:endParaRPr lang="ru-RU" sz="3200" b="1" i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9665" y="1768272"/>
            <a:ext cx="2156072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углом вверх 5"/>
          <p:cNvSpPr/>
          <p:nvPr/>
        </p:nvSpPr>
        <p:spPr>
          <a:xfrm rot="5400000">
            <a:off x="189953" y="3150273"/>
            <a:ext cx="1281345" cy="1042245"/>
          </a:xfrm>
          <a:prstGeom prst="bentUp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51747" y="3667430"/>
            <a:ext cx="2426806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Рассмотрение бюджета: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27890" y="5097170"/>
            <a:ext cx="2342077" cy="122413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Утверждение бюджета: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углом вверх 12"/>
          <p:cNvSpPr/>
          <p:nvPr/>
        </p:nvSpPr>
        <p:spPr>
          <a:xfrm rot="5400000">
            <a:off x="1316824" y="4950638"/>
            <a:ext cx="1145989" cy="1076142"/>
          </a:xfrm>
          <a:prstGeom prst="bentUp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195737" y="1383254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/>
              <a:t> </a:t>
            </a:r>
            <a:r>
              <a:rPr lang="ru-RU" sz="1600" dirty="0" smtClean="0"/>
              <a:t>     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начала составления  бюджета района Администрацией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муниципального района «Балейский район»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принимается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 бюджета района. Непосредственное составление  бюджета  района осуществляет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Комитет по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финансам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муниципального района «Балейский район» .</a:t>
            </a:r>
          </a:p>
          <a:p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   Составленный 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бюджет района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представляется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на рассмотрение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Совет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не позднее 15 ноября текущего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года.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3732" y="3701119"/>
            <a:ext cx="5181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/>
                <a:ea typeface="Times New Roman"/>
              </a:rPr>
              <a:t>Бюджет района в </a:t>
            </a:r>
            <a:r>
              <a:rPr lang="ru-RU" sz="1600" b="1" i="1" dirty="0" smtClean="0">
                <a:latin typeface="Times New Roman"/>
                <a:ea typeface="Times New Roman"/>
              </a:rPr>
              <a:t>ноябре - декабре </a:t>
            </a:r>
            <a:r>
              <a:rPr lang="ru-RU" sz="1600" b="1" i="1" dirty="0">
                <a:latin typeface="Times New Roman"/>
                <a:ea typeface="Times New Roman"/>
              </a:rPr>
              <a:t>текущего года   </a:t>
            </a:r>
            <a:r>
              <a:rPr lang="ru-RU" sz="1600" b="1" i="1" dirty="0" smtClean="0">
                <a:latin typeface="Times New Roman"/>
                <a:ea typeface="Times New Roman"/>
              </a:rPr>
              <a:t>рассматривается </a:t>
            </a:r>
            <a:r>
              <a:rPr lang="ru-RU" sz="1600" b="1" i="1" dirty="0">
                <a:latin typeface="Times New Roman"/>
                <a:ea typeface="Times New Roman"/>
              </a:rPr>
              <a:t>в комитете по бюджету, </a:t>
            </a:r>
            <a:r>
              <a:rPr lang="ru-RU" sz="1600" b="1" i="1" dirty="0" smtClean="0">
                <a:latin typeface="Times New Roman"/>
                <a:ea typeface="Times New Roman"/>
              </a:rPr>
              <a:t>контрольно -</a:t>
            </a:r>
            <a:r>
              <a:rPr lang="ru-RU" sz="1600" b="1" i="1" dirty="0">
                <a:latin typeface="Times New Roman"/>
                <a:ea typeface="Times New Roman"/>
              </a:rPr>
              <a:t>счетной </a:t>
            </a:r>
            <a:r>
              <a:rPr lang="ru-RU" sz="1600" b="1" i="1" dirty="0" smtClean="0">
                <a:latin typeface="Times New Roman"/>
                <a:ea typeface="Times New Roman"/>
              </a:rPr>
              <a:t>палатой, </a:t>
            </a:r>
            <a:r>
              <a:rPr lang="ru-RU" sz="1600" b="1" i="1" dirty="0">
                <a:latin typeface="Times New Roman"/>
                <a:ea typeface="Times New Roman"/>
              </a:rPr>
              <a:t>на </a:t>
            </a:r>
            <a:r>
              <a:rPr lang="ru-RU" sz="1600" b="1" i="1" spc="-75" dirty="0">
                <a:latin typeface="Times New Roman"/>
                <a:ea typeface="Times New Roman"/>
              </a:rPr>
              <a:t>публичных слушаниях.  Б</a:t>
            </a:r>
            <a:r>
              <a:rPr lang="ru-RU" sz="1600" b="1" i="1" dirty="0">
                <a:latin typeface="Times New Roman"/>
                <a:ea typeface="Times New Roman"/>
              </a:rPr>
              <a:t>юджет  района  рассматривается депутатами в одном чтении</a:t>
            </a:r>
            <a:r>
              <a:rPr lang="ru-RU" sz="1400" b="1" i="1" dirty="0">
                <a:latin typeface="Times New Roman"/>
                <a:ea typeface="Times New Roman"/>
              </a:rPr>
              <a:t>.</a:t>
            </a:r>
            <a:endParaRPr lang="ru-RU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5034099"/>
            <a:ext cx="3566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Решение о  бюджете района на очередной финансовый год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утверждается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Советом муниципального 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района «Балейский район» муниципального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района до 31 декабря текущего года.</a:t>
            </a: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74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296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Участники </a:t>
            </a:r>
            <a:r>
              <a:rPr lang="ru-RU" sz="36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бюджетного процесса</a:t>
            </a:r>
            <a:endParaRPr lang="ru-RU" sz="36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1012365"/>
              </p:ext>
            </p:extLst>
          </p:nvPr>
        </p:nvGraphicFramePr>
        <p:xfrm>
          <a:off x="107504" y="764704"/>
          <a:ext cx="8928992" cy="5356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4073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03" y="188640"/>
            <a:ext cx="8928992" cy="893688"/>
          </a:xfrm>
        </p:spPr>
        <p:txBody>
          <a:bodyPr>
            <a:noAutofit/>
          </a:bodyPr>
          <a:lstStyle/>
          <a:p>
            <a:r>
              <a:rPr lang="ru-RU" sz="2800" b="1" u="sng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u="sng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приоритеты бюджетной и налоговой политики муниципального района «Балейский район»</a:t>
            </a:r>
            <a:endParaRPr lang="ru-RU" sz="2800" b="1" u="sng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64"/>
          <p:cNvSpPr>
            <a:spLocks noChangeArrowheads="1"/>
          </p:cNvSpPr>
          <p:nvPr/>
        </p:nvSpPr>
        <p:spPr bwMode="gray">
          <a:xfrm rot="18754339">
            <a:off x="4966494" y="2484080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66"/>
          <p:cNvSpPr>
            <a:spLocks noChangeArrowheads="1"/>
          </p:cNvSpPr>
          <p:nvPr/>
        </p:nvSpPr>
        <p:spPr bwMode="gray">
          <a:xfrm rot="13561200">
            <a:off x="3239932" y="2512728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67"/>
          <p:cNvSpPr>
            <a:spLocks noChangeArrowheads="1"/>
          </p:cNvSpPr>
          <p:nvPr/>
        </p:nvSpPr>
        <p:spPr bwMode="gray">
          <a:xfrm rot="6168676">
            <a:off x="3857145" y="4655912"/>
            <a:ext cx="792163" cy="288925"/>
          </a:xfrm>
          <a:prstGeom prst="rightArrow">
            <a:avLst>
              <a:gd name="adj1" fmla="val 35167"/>
              <a:gd name="adj2" fmla="val 111029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68"/>
          <p:cNvSpPr>
            <a:spLocks noChangeArrowheads="1"/>
          </p:cNvSpPr>
          <p:nvPr/>
        </p:nvSpPr>
        <p:spPr bwMode="gray">
          <a:xfrm rot="1252062">
            <a:off x="5329412" y="3911031"/>
            <a:ext cx="792162" cy="288925"/>
          </a:xfrm>
          <a:prstGeom prst="rightArrow">
            <a:avLst>
              <a:gd name="adj1" fmla="val 35167"/>
              <a:gd name="adj2" fmla="val 111028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69"/>
          <p:cNvSpPr>
            <a:spLocks noChangeArrowheads="1"/>
          </p:cNvSpPr>
          <p:nvPr/>
        </p:nvSpPr>
        <p:spPr bwMode="gray">
          <a:xfrm rot="9734088">
            <a:off x="2897188" y="3840161"/>
            <a:ext cx="863600" cy="288925"/>
          </a:xfrm>
          <a:prstGeom prst="rightArrow">
            <a:avLst>
              <a:gd name="adj1" fmla="val 35167"/>
              <a:gd name="adj2" fmla="val 121041"/>
            </a:avLst>
          </a:prstGeom>
          <a:gradFill rotWithShape="1">
            <a:gsLst>
              <a:gs pos="0">
                <a:schemeClr val="tx2">
                  <a:gamma/>
                  <a:shade val="89020"/>
                  <a:invGamma/>
                  <a:alpha val="0"/>
                </a:schemeClr>
              </a:gs>
              <a:gs pos="100000">
                <a:schemeClr val="tx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Oval 70"/>
          <p:cNvSpPr>
            <a:spLocks noChangeArrowheads="1"/>
          </p:cNvSpPr>
          <p:nvPr/>
        </p:nvSpPr>
        <p:spPr bwMode="gray">
          <a:xfrm>
            <a:off x="2643188" y="1690688"/>
            <a:ext cx="3743325" cy="3744912"/>
          </a:xfrm>
          <a:prstGeom prst="ellipse">
            <a:avLst/>
          </a:prstGeom>
          <a:noFill/>
          <a:ln w="38100" algn="ctr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ru-RU"/>
          </a:p>
        </p:txBody>
      </p:sp>
      <p:sp>
        <p:nvSpPr>
          <p:cNvPr id="12" name="Oval 72"/>
          <p:cNvSpPr>
            <a:spLocks noChangeArrowheads="1"/>
          </p:cNvSpPr>
          <p:nvPr/>
        </p:nvSpPr>
        <p:spPr bwMode="gray">
          <a:xfrm>
            <a:off x="3905250" y="5218630"/>
            <a:ext cx="360363" cy="360362"/>
          </a:xfrm>
          <a:prstGeom prst="ellipse">
            <a:avLst/>
          </a:prstGeom>
          <a:gradFill rotWithShape="1">
            <a:gsLst>
              <a:gs pos="0">
                <a:srgbClr val="4DC9B1"/>
              </a:gs>
              <a:gs pos="100000">
                <a:srgbClr val="4DC9B1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6006618" y="1434440"/>
            <a:ext cx="2790084" cy="92333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муниципальным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долгом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75"/>
          <p:cNvSpPr txBox="1">
            <a:spLocks noChangeArrowheads="1"/>
          </p:cNvSpPr>
          <p:nvPr/>
        </p:nvSpPr>
        <p:spPr bwMode="auto">
          <a:xfrm flipH="1">
            <a:off x="107500" y="1196752"/>
            <a:ext cx="3073283" cy="1477328"/>
          </a:xfrm>
          <a:prstGeom prst="rect">
            <a:avLst/>
          </a:prstGeom>
          <a:solidFill>
            <a:srgbClr val="FFFFCC"/>
          </a:solidFill>
          <a:ln>
            <a:solidFill>
              <a:srgbClr val="FFFF6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устойчивости бюджетной системы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</a:p>
        </p:txBody>
      </p:sp>
      <p:sp>
        <p:nvSpPr>
          <p:cNvPr id="15" name="Text Box 76"/>
          <p:cNvSpPr txBox="1">
            <a:spLocks noChangeArrowheads="1"/>
          </p:cNvSpPr>
          <p:nvPr/>
        </p:nvSpPr>
        <p:spPr bwMode="auto">
          <a:xfrm>
            <a:off x="6405445" y="3586956"/>
            <a:ext cx="2559043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прозрачности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бюджетного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</a:t>
            </a:r>
          </a:p>
        </p:txBody>
      </p:sp>
      <p:sp>
        <p:nvSpPr>
          <p:cNvPr id="17" name="Text Box 78"/>
          <p:cNvSpPr txBox="1">
            <a:spLocks noChangeArrowheads="1"/>
          </p:cNvSpPr>
          <p:nvPr/>
        </p:nvSpPr>
        <p:spPr bwMode="auto">
          <a:xfrm>
            <a:off x="43777" y="3499571"/>
            <a:ext cx="2643188" cy="92333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</a:p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бюджетных расходов</a:t>
            </a:r>
          </a:p>
        </p:txBody>
      </p:sp>
      <p:sp>
        <p:nvSpPr>
          <p:cNvPr id="18" name="Text Box 79"/>
          <p:cNvSpPr txBox="1">
            <a:spLocks noChangeArrowheads="1"/>
          </p:cNvSpPr>
          <p:nvPr/>
        </p:nvSpPr>
        <p:spPr bwMode="auto">
          <a:xfrm>
            <a:off x="437309" y="5578992"/>
            <a:ext cx="7174465" cy="369332"/>
          </a:xfrm>
          <a:prstGeom prst="rect">
            <a:avLst/>
          </a:prstGeom>
          <a:solidFill>
            <a:srgbClr val="99FF99"/>
          </a:solidFill>
          <a:ln>
            <a:solidFill>
              <a:srgbClr val="00CC99"/>
            </a:solidFill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программного метода планирования расходов</a:t>
            </a: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84"/>
          <p:cNvSpPr>
            <a:spLocks noChangeArrowheads="1"/>
          </p:cNvSpPr>
          <p:nvPr/>
        </p:nvSpPr>
        <p:spPr bwMode="gray">
          <a:xfrm>
            <a:off x="6145466" y="4126705"/>
            <a:ext cx="360362" cy="360363"/>
          </a:xfrm>
          <a:prstGeom prst="ellipse">
            <a:avLst/>
          </a:prstGeom>
          <a:gradFill rotWithShape="1">
            <a:gsLst>
              <a:gs pos="0">
                <a:srgbClr val="6699FF"/>
              </a:gs>
              <a:gs pos="100000">
                <a:srgbClr val="6699FF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Oval 87"/>
          <p:cNvSpPr>
            <a:spLocks noChangeArrowheads="1"/>
          </p:cNvSpPr>
          <p:nvPr/>
        </p:nvSpPr>
        <p:spPr bwMode="gray">
          <a:xfrm>
            <a:off x="5667375" y="1964697"/>
            <a:ext cx="360362" cy="3603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Oval 90"/>
          <p:cNvSpPr>
            <a:spLocks noChangeArrowheads="1"/>
          </p:cNvSpPr>
          <p:nvPr/>
        </p:nvSpPr>
        <p:spPr bwMode="gray">
          <a:xfrm>
            <a:off x="3000603" y="2079336"/>
            <a:ext cx="360362" cy="360363"/>
          </a:xfrm>
          <a:prstGeom prst="ellipse">
            <a:avLst/>
          </a:prstGeom>
          <a:gradFill rotWithShape="1">
            <a:gsLst>
              <a:gs pos="0">
                <a:srgbClr val="EDD947"/>
              </a:gs>
              <a:gs pos="100000">
                <a:srgbClr val="EDD947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23" name="Oval 93"/>
          <p:cNvSpPr>
            <a:spLocks noChangeArrowheads="1"/>
          </p:cNvSpPr>
          <p:nvPr/>
        </p:nvSpPr>
        <p:spPr bwMode="gray">
          <a:xfrm>
            <a:off x="2540326" y="4066756"/>
            <a:ext cx="360362" cy="360363"/>
          </a:xfrm>
          <a:prstGeom prst="ellipse">
            <a:avLst/>
          </a:prstGeom>
          <a:gradFill rotWithShape="1">
            <a:gsLst>
              <a:gs pos="0">
                <a:srgbClr val="82B820"/>
              </a:gs>
              <a:gs pos="100000">
                <a:srgbClr val="82B820">
                  <a:gamma/>
                  <a:shade val="72549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52400" dir="16200000" sy="-100000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4" name="Group 95"/>
          <p:cNvGrpSpPr>
            <a:grpSpLocks/>
          </p:cNvGrpSpPr>
          <p:nvPr/>
        </p:nvGrpSpPr>
        <p:grpSpPr bwMode="auto">
          <a:xfrm>
            <a:off x="3429000" y="2503488"/>
            <a:ext cx="2160588" cy="2160587"/>
            <a:chOff x="2238" y="1769"/>
            <a:chExt cx="1361" cy="1361"/>
          </a:xfrm>
        </p:grpSpPr>
        <p:sp>
          <p:nvSpPr>
            <p:cNvPr id="25" name="Oval 96"/>
            <p:cNvSpPr>
              <a:spLocks noChangeArrowheads="1"/>
            </p:cNvSpPr>
            <p:nvPr/>
          </p:nvSpPr>
          <p:spPr bwMode="gray">
            <a:xfrm>
              <a:off x="2238" y="1769"/>
              <a:ext cx="1361" cy="1361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tint val="42353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tint val="42353"/>
                    <a:invGamma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ru-RU"/>
            </a:p>
          </p:txBody>
        </p:sp>
        <p:sp>
          <p:nvSpPr>
            <p:cNvPr id="26" name="Oval 97"/>
            <p:cNvSpPr>
              <a:spLocks noChangeArrowheads="1"/>
            </p:cNvSpPr>
            <p:nvPr/>
          </p:nvSpPr>
          <p:spPr bwMode="gray">
            <a:xfrm>
              <a:off x="2327" y="1858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54118"/>
                    <a:invGamma/>
                  </a:srgbClr>
                </a:gs>
                <a:gs pos="50000">
                  <a:srgbClr val="0099CC"/>
                </a:gs>
                <a:gs pos="100000">
                  <a:srgbClr val="0099CC">
                    <a:gamma/>
                    <a:shade val="54118"/>
                    <a:invGamma/>
                  </a:srgb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7" name="Oval 98"/>
            <p:cNvSpPr>
              <a:spLocks noChangeArrowheads="1"/>
            </p:cNvSpPr>
            <p:nvPr/>
          </p:nvSpPr>
          <p:spPr bwMode="gray">
            <a:xfrm>
              <a:off x="2328" y="1860"/>
              <a:ext cx="1183" cy="118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gamma/>
                    <a:shade val="63529"/>
                    <a:invGamma/>
                  </a:srgbClr>
                </a:gs>
                <a:gs pos="100000">
                  <a:srgbClr val="0099CC">
                    <a:alpha val="0"/>
                  </a:srgb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sp>
          <p:nvSpPr>
            <p:cNvPr id="28" name="Oval 99"/>
            <p:cNvSpPr>
              <a:spLocks noChangeArrowheads="1"/>
            </p:cNvSpPr>
            <p:nvPr/>
          </p:nvSpPr>
          <p:spPr bwMode="gray">
            <a:xfrm>
              <a:off x="2391" y="1917"/>
              <a:ext cx="1065" cy="1065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ru-RU"/>
            </a:p>
          </p:txBody>
        </p:sp>
        <p:grpSp>
          <p:nvGrpSpPr>
            <p:cNvPr id="29" name="Group 100"/>
            <p:cNvGrpSpPr>
              <a:grpSpLocks/>
            </p:cNvGrpSpPr>
            <p:nvPr/>
          </p:nvGrpSpPr>
          <p:grpSpPr bwMode="auto">
            <a:xfrm>
              <a:off x="2410" y="1929"/>
              <a:ext cx="1031" cy="1031"/>
              <a:chOff x="4166" y="1706"/>
              <a:chExt cx="1252" cy="1252"/>
            </a:xfrm>
          </p:grpSpPr>
          <p:sp>
            <p:nvSpPr>
              <p:cNvPr id="31" name="Oval 101"/>
              <p:cNvSpPr>
                <a:spLocks noChangeArrowheads="1"/>
              </p:cNvSpPr>
              <p:nvPr/>
            </p:nvSpPr>
            <p:spPr bwMode="auto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2" name="Oval 102"/>
              <p:cNvSpPr>
                <a:spLocks noChangeArrowheads="1"/>
              </p:cNvSpPr>
              <p:nvPr/>
            </p:nvSpPr>
            <p:spPr bwMode="auto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3" name="Oval 103"/>
              <p:cNvSpPr>
                <a:spLocks noChangeArrowheads="1"/>
              </p:cNvSpPr>
              <p:nvPr/>
            </p:nvSpPr>
            <p:spPr bwMode="auto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4" name="Oval 104"/>
              <p:cNvSpPr>
                <a:spLocks noChangeArrowheads="1"/>
              </p:cNvSpPr>
              <p:nvPr/>
            </p:nvSpPr>
            <p:spPr bwMode="auto"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547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езентация1(3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12565</TotalTime>
  <Words>3552</Words>
  <Application>Microsoft Office PowerPoint</Application>
  <PresentationFormat>Экран (4:3)</PresentationFormat>
  <Paragraphs>607</Paragraphs>
  <Slides>40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Презентация1(3)</vt:lpstr>
      <vt:lpstr>Презентация PowerPoint</vt:lpstr>
      <vt:lpstr>Презентация PowerPoint</vt:lpstr>
      <vt:lpstr>Что такое бюджет?</vt:lpstr>
      <vt:lpstr>Презентация PowerPoint</vt:lpstr>
      <vt:lpstr>Презентация PowerPoint</vt:lpstr>
      <vt:lpstr>На чем основывается  бюджет района?</vt:lpstr>
      <vt:lpstr>Какие этапы проходит бюджет?</vt:lpstr>
      <vt:lpstr>Участники бюджетного процесса</vt:lpstr>
      <vt:lpstr>Основные приоритеты бюджетной и налоговой политики муниципального района «Балейский район»</vt:lpstr>
      <vt:lpstr>Презентация PowerPoint</vt:lpstr>
      <vt:lpstr>Презентация PowerPoint</vt:lpstr>
      <vt:lpstr>Презентация PowerPoint</vt:lpstr>
      <vt:lpstr>Структура доходов бюджета муниципального района «Балейский район"</vt:lpstr>
      <vt:lpstr>Структура доходов бюджета муниципального района «Балейский район» в 2023 году</vt:lpstr>
      <vt:lpstr>Структура доходов бюджета муниципального района «Балейский район» в 2024 году</vt:lpstr>
      <vt:lpstr>Структура доходов бюджета муниципального района «Балейский район» в 2025 году</vt:lpstr>
      <vt:lpstr>Структура доходов бюджета муниципального района «Балейский район» в 2026 году</vt:lpstr>
      <vt:lpstr>Структура налоговых доходов в 2023 году  </vt:lpstr>
      <vt:lpstr>Структура налоговых доходов в 2024 году </vt:lpstr>
      <vt:lpstr>Структура налоговых доходов в 2025 году </vt:lpstr>
      <vt:lpstr>Структура налоговых доходов в 2026 году</vt:lpstr>
      <vt:lpstr>Структура НЕНАЛОГОВЫХ доходов в 2023 году</vt:lpstr>
      <vt:lpstr>Структура НЕНАЛОГОВЫХ доходов в 2024 году</vt:lpstr>
      <vt:lpstr>Структура НЕНАЛОГОВЫХ доходов в 2025 году</vt:lpstr>
      <vt:lpstr>Структура НЕНАЛОГОВЫХ доходов в 2026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Расходы бюджета муниципального района «Балейский район»</vt:lpstr>
      <vt:lpstr>РАСХОДЫ</vt:lpstr>
      <vt:lpstr>Структура расходов бюджета  в 2023 году – 1 326 347,3  тыс. руб. в т.ч.</vt:lpstr>
      <vt:lpstr>Структура расходов бюджета в 2023 году  776 278,2 тыс. руб. в т.ч.</vt:lpstr>
      <vt:lpstr>Презентация PowerPoint</vt:lpstr>
      <vt:lpstr>Презентация PowerPoint</vt:lpstr>
      <vt:lpstr>Расходы бюджета муниципального района «Балейский район» по муниципальным программам в 2024 г. </vt:lpstr>
      <vt:lpstr>Муниципальный долг бюджета муниципального района «Балейский район»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User</cp:lastModifiedBy>
  <cp:revision>1277</cp:revision>
  <cp:lastPrinted>2022-11-10T06:01:41Z</cp:lastPrinted>
  <dcterms:created xsi:type="dcterms:W3CDTF">2014-11-13T03:58:22Z</dcterms:created>
  <dcterms:modified xsi:type="dcterms:W3CDTF">2024-05-27T01:07:08Z</dcterms:modified>
</cp:coreProperties>
</file>